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.xml" ContentType="application/vnd.openxmlformats-officedocument.presentationml.notesSlide+xml"/>
  <Override PartName="/ppt/ink/ink32.xml" ContentType="application/inkml+xml"/>
  <Override PartName="/ppt/notesSlides/notesSlide2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36.xml" ContentType="application/inkml+xml"/>
  <Override PartName="/ppt/notesSlides/notesSlide3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ink/ink41.xml" ContentType="application/inkml+xml"/>
  <Override PartName="/ppt/ink/ink42.xml" ContentType="application/inkml+xml"/>
  <Override PartName="/ppt/ink/ink43.xml" ContentType="application/inkml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44.xml" ContentType="application/inkml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5"/>
  </p:sldMasterIdLst>
  <p:notesMasterIdLst>
    <p:notesMasterId r:id="rId31"/>
  </p:notesMasterIdLst>
  <p:handoutMasterIdLst>
    <p:handoutMasterId r:id="rId32"/>
  </p:handoutMasterIdLst>
  <p:sldIdLst>
    <p:sldId id="303" r:id="rId6"/>
    <p:sldId id="268" r:id="rId7"/>
    <p:sldId id="280" r:id="rId8"/>
    <p:sldId id="273" r:id="rId9"/>
    <p:sldId id="276" r:id="rId10"/>
    <p:sldId id="277" r:id="rId11"/>
    <p:sldId id="278" r:id="rId12"/>
    <p:sldId id="279" r:id="rId13"/>
    <p:sldId id="265" r:id="rId14"/>
    <p:sldId id="282" r:id="rId15"/>
    <p:sldId id="304" r:id="rId16"/>
    <p:sldId id="314" r:id="rId17"/>
    <p:sldId id="296" r:id="rId18"/>
    <p:sldId id="287" r:id="rId19"/>
    <p:sldId id="288" r:id="rId20"/>
    <p:sldId id="289" r:id="rId21"/>
    <p:sldId id="290" r:id="rId22"/>
    <p:sldId id="297" r:id="rId23"/>
    <p:sldId id="327" r:id="rId24"/>
    <p:sldId id="326" r:id="rId25"/>
    <p:sldId id="325" r:id="rId26"/>
    <p:sldId id="319" r:id="rId27"/>
    <p:sldId id="328" r:id="rId28"/>
    <p:sldId id="321" r:id="rId29"/>
    <p:sldId id="32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  <a:srgbClr val="43C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13" dt="2020-07-20T14:35:17.052"/>
    <p1510:client id="{2AC76364-0957-4E3A-A2BF-BCD8D635AF3C}" v="1868" vWet="1875" dt="2020-07-21T12:55:42.429"/>
    <p1510:client id="{A31DBDDE-5904-4776-9F90-3B9B7C34C474}" v="259" vWet="261" dt="2020-07-21T12:08:49.721"/>
    <p1510:client id="{EB83F1EF-D06D-4DD3-A425-695469920C7F}" v="1445" vWet="1446" dt="2020-07-21T12:38:44.477"/>
    <p1510:client id="{EBA86D6D-4DDE-AB43-A17D-577AA1CA0262}" v="1877" dt="2020-07-21T13:14:33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Orlandini" userId="6dec6f2b-d018-4804-aebf-06b6695ac0c7" providerId="ADAL" clId="{EBA86D6D-4DDE-AB43-A17D-577AA1CA0262}"/>
    <pc:docChg chg="undo custSel delSld modSld">
      <pc:chgData name="Alice Orlandini" userId="6dec6f2b-d018-4804-aebf-06b6695ac0c7" providerId="ADAL" clId="{EBA86D6D-4DDE-AB43-A17D-577AA1CA0262}" dt="2020-07-21T13:14:33.867" v="19" actId="2696"/>
      <pc:docMkLst>
        <pc:docMk/>
      </pc:docMkLst>
      <pc:sldChg chg="addSp delSp modSp mod">
        <pc:chgData name="Alice Orlandini" userId="6dec6f2b-d018-4804-aebf-06b6695ac0c7" providerId="ADAL" clId="{EBA86D6D-4DDE-AB43-A17D-577AA1CA0262}" dt="2020-07-21T12:56:32.223" v="18"/>
        <pc:sldMkLst>
          <pc:docMk/>
          <pc:sldMk cId="391943996" sldId="265"/>
        </pc:sldMkLst>
        <pc:spChg chg="add del">
          <ac:chgData name="Alice Orlandini" userId="6dec6f2b-d018-4804-aebf-06b6695ac0c7" providerId="ADAL" clId="{EBA86D6D-4DDE-AB43-A17D-577AA1CA0262}" dt="2020-07-21T12:55:18.361" v="11" actId="478"/>
          <ac:spMkLst>
            <pc:docMk/>
            <pc:sldMk cId="391943996" sldId="265"/>
            <ac:spMk id="20" creationId="{0C66B0DD-3BAE-9149-A700-9132D2FE5E46}"/>
          </ac:spMkLst>
        </pc:spChg>
        <pc:spChg chg="add del mod">
          <ac:chgData name="Alice Orlandini" userId="6dec6f2b-d018-4804-aebf-06b6695ac0c7" providerId="ADAL" clId="{EBA86D6D-4DDE-AB43-A17D-577AA1CA0262}" dt="2020-07-21T12:55:21.670" v="14"/>
          <ac:spMkLst>
            <pc:docMk/>
            <pc:sldMk cId="391943996" sldId="265"/>
            <ac:spMk id="36" creationId="{2935C301-7613-9447-BE15-BC7D90D768B3}"/>
          </ac:spMkLst>
        </pc:spChg>
        <pc:spChg chg="add del mod">
          <ac:chgData name="Alice Orlandini" userId="6dec6f2b-d018-4804-aebf-06b6695ac0c7" providerId="ADAL" clId="{EBA86D6D-4DDE-AB43-A17D-577AA1CA0262}" dt="2020-07-21T12:56:32.223" v="18"/>
          <ac:spMkLst>
            <pc:docMk/>
            <pc:sldMk cId="391943996" sldId="265"/>
            <ac:spMk id="37" creationId="{303267A0-18DF-A643-877A-A7440C5F0906}"/>
          </ac:spMkLst>
        </pc:spChg>
        <pc:cxnChg chg="add del mod">
          <ac:chgData name="Alice Orlandini" userId="6dec6f2b-d018-4804-aebf-06b6695ac0c7" providerId="ADAL" clId="{EBA86D6D-4DDE-AB43-A17D-577AA1CA0262}" dt="2020-07-21T12:56:32.223" v="18"/>
          <ac:cxnSpMkLst>
            <pc:docMk/>
            <pc:sldMk cId="391943996" sldId="265"/>
            <ac:cxnSpMk id="38" creationId="{C7A6078F-78E5-224D-A29C-748EB4CEE0FA}"/>
          </ac:cxnSpMkLst>
        </pc:cxnChg>
      </pc:sldChg>
      <pc:sldChg chg="del">
        <pc:chgData name="Alice Orlandini" userId="6dec6f2b-d018-4804-aebf-06b6695ac0c7" providerId="ADAL" clId="{EBA86D6D-4DDE-AB43-A17D-577AA1CA0262}" dt="2020-07-21T13:14:33.867" v="19" actId="2696"/>
        <pc:sldMkLst>
          <pc:docMk/>
          <pc:sldMk cId="786504838" sldId="32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https://unipiit.sharepoint.com/sites/Biscotti/Shared%20Documents/General/Macrovoci%20calcolo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https://unipiit.sharepoint.com/sites/Biscotti/Shared%20Documents/General/Macrovoci%20calcolo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Riclassificazione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08E9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Foglio1!$A$2:$A$12</c:f>
              <c:strCache>
                <c:ptCount val="11"/>
                <c:pt idx="0">
                  <c:v>Attivo Fisso</c:v>
                </c:pt>
                <c:pt idx="1">
                  <c:v>Attivo Circolante</c:v>
                </c:pt>
                <c:pt idx="2">
                  <c:v>Equity</c:v>
                </c:pt>
                <c:pt idx="3">
                  <c:v>PCS</c:v>
                </c:pt>
                <c:pt idx="4">
                  <c:v>PCR</c:v>
                </c:pt>
                <c:pt idx="5">
                  <c:v>MTF</c:v>
                </c:pt>
                <c:pt idx="6">
                  <c:v>PFN</c:v>
                </c:pt>
                <c:pt idx="7">
                  <c:v>MOL</c:v>
                </c:pt>
                <c:pt idx="8">
                  <c:v>EBIT</c:v>
                </c:pt>
                <c:pt idx="9">
                  <c:v>RN</c:v>
                </c:pt>
                <c:pt idx="10">
                  <c:v>EBITDA</c:v>
                </c:pt>
              </c:strCache>
            </c:strRef>
          </c:cat>
          <c:val>
            <c:numRef>
              <c:f>Foglio1!$B$2:$B$12</c:f>
              <c:numCache>
                <c:formatCode>#,##0</c:formatCode>
                <c:ptCount val="11"/>
                <c:pt idx="0">
                  <c:v>466350452</c:v>
                </c:pt>
                <c:pt idx="1">
                  <c:v>435377221</c:v>
                </c:pt>
                <c:pt idx="2">
                  <c:v>278103025</c:v>
                </c:pt>
                <c:pt idx="3">
                  <c:v>174177850</c:v>
                </c:pt>
                <c:pt idx="4">
                  <c:v>449446797</c:v>
                </c:pt>
                <c:pt idx="5">
                  <c:v>111630289</c:v>
                </c:pt>
                <c:pt idx="6">
                  <c:v>105818289</c:v>
                </c:pt>
                <c:pt idx="7">
                  <c:v>37998489</c:v>
                </c:pt>
                <c:pt idx="8">
                  <c:v>24177060</c:v>
                </c:pt>
                <c:pt idx="9">
                  <c:v>23420284</c:v>
                </c:pt>
                <c:pt idx="10">
                  <c:v>36212489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93-A548-AC95-DDEA5701638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 w="19050">
              <a:noFill/>
            </a:ln>
            <a:effectLst/>
          </c:spPr>
          <c:invertIfNegative val="0"/>
          <c:dLbls>
            <c:delete val="1"/>
          </c:dLbls>
          <c:cat>
            <c:strRef>
              <c:f>Foglio1!$A$2:$A$12</c:f>
              <c:strCache>
                <c:ptCount val="11"/>
                <c:pt idx="0">
                  <c:v>Attivo Fisso</c:v>
                </c:pt>
                <c:pt idx="1">
                  <c:v>Attivo Circolante</c:v>
                </c:pt>
                <c:pt idx="2">
                  <c:v>Equity</c:v>
                </c:pt>
                <c:pt idx="3">
                  <c:v>PCS</c:v>
                </c:pt>
                <c:pt idx="4">
                  <c:v>PCR</c:v>
                </c:pt>
                <c:pt idx="5">
                  <c:v>MTF</c:v>
                </c:pt>
                <c:pt idx="6">
                  <c:v>PFN</c:v>
                </c:pt>
                <c:pt idx="7">
                  <c:v>MOL</c:v>
                </c:pt>
                <c:pt idx="8">
                  <c:v>EBIT</c:v>
                </c:pt>
                <c:pt idx="9">
                  <c:v>RN</c:v>
                </c:pt>
                <c:pt idx="10">
                  <c:v>EBITDA</c:v>
                </c:pt>
              </c:strCache>
            </c:strRef>
          </c:cat>
          <c:val>
            <c:numRef>
              <c:f>Foglio1!$C$2:$C$12</c:f>
              <c:numCache>
                <c:formatCode>#,##0</c:formatCode>
                <c:ptCount val="11"/>
                <c:pt idx="0">
                  <c:v>517115887</c:v>
                </c:pt>
                <c:pt idx="1">
                  <c:v>549624670</c:v>
                </c:pt>
                <c:pt idx="2">
                  <c:v>292021610</c:v>
                </c:pt>
                <c:pt idx="3">
                  <c:v>224663745</c:v>
                </c:pt>
                <c:pt idx="4">
                  <c:v>550055201</c:v>
                </c:pt>
                <c:pt idx="5">
                  <c:v>176128812</c:v>
                </c:pt>
                <c:pt idx="6">
                  <c:v>170022812</c:v>
                </c:pt>
                <c:pt idx="7">
                  <c:v>45737988</c:v>
                </c:pt>
                <c:pt idx="8">
                  <c:v>25403880</c:v>
                </c:pt>
                <c:pt idx="9">
                  <c:v>25407692</c:v>
                </c:pt>
                <c:pt idx="10">
                  <c:v>43304988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93-A548-AC95-DDEA570163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5847583"/>
        <c:axId val="1035849215"/>
      </c:barChart>
      <c:catAx>
        <c:axId val="1035847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Agency FB" pitchFamily="2" charset="77"/>
                <a:ea typeface="+mn-ea"/>
                <a:cs typeface="+mn-cs"/>
              </a:defRPr>
            </a:pPr>
            <a:endParaRPr lang="it-IT"/>
          </a:p>
        </c:txPr>
        <c:crossAx val="1035849215"/>
        <c:crosses val="autoZero"/>
        <c:auto val="1"/>
        <c:lblAlgn val="ctr"/>
        <c:lblOffset val="100"/>
        <c:noMultiLvlLbl val="0"/>
      </c:catAx>
      <c:valAx>
        <c:axId val="1035849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Agency FB" pitchFamily="2" charset="77"/>
                <a:ea typeface="+mn-ea"/>
                <a:cs typeface="+mn-cs"/>
              </a:defRPr>
            </a:pPr>
            <a:endParaRPr lang="it-IT"/>
          </a:p>
        </c:txPr>
        <c:crossAx val="1035847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Agency FB" panose="020B0503020202020204" pitchFamily="34" charset="77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Agency FB" panose="020B0503020202020204" pitchFamily="34" charset="77"/>
                <a:ea typeface="+mn-ea"/>
                <a:cs typeface="+mn-cs"/>
              </a:defRPr>
            </a:pPr>
            <a:endParaRPr lang="it-IT"/>
          </a:p>
        </c:txPr>
      </c:legendEntry>
      <c:layout>
        <c:manualLayout>
          <c:xMode val="edge"/>
          <c:yMode val="edge"/>
          <c:x val="0.42414434909726589"/>
          <c:y val="0.9025458531723517"/>
          <c:w val="0.15171120976065311"/>
          <c:h val="8.18464737514578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77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Agency FB" panose="020B0503020202020204" pitchFamily="34" charset="77"/>
                <a:ea typeface="+mn-ea"/>
                <a:cs typeface="+mn-cs"/>
              </a:defRPr>
            </a:pPr>
            <a:r>
              <a:rPr lang="it-IT" sz="2400">
                <a:solidFill>
                  <a:schemeClr val="bg1"/>
                </a:solidFill>
                <a:latin typeface="Agency FB" panose="020B0503020202020204" pitchFamily="34" charset="77"/>
              </a:rPr>
              <a:t>Liquidità e Rischio Finanziario</a:t>
            </a:r>
          </a:p>
        </c:rich>
      </c:tx>
      <c:layout>
        <c:manualLayout>
          <c:xMode val="edge"/>
          <c:yMode val="edge"/>
          <c:x val="0.20481925301818155"/>
          <c:y val="3.67158668919729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Agency FB" panose="020B0503020202020204" pitchFamily="34" charset="77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8.5715146203088732E-2"/>
          <c:y val="0.19582801043772877"/>
          <c:w val="0.88546731953405944"/>
          <c:h val="0.549907131561721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08E93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Current Ratio</c:v>
                </c:pt>
                <c:pt idx="1">
                  <c:v>Quick Ratio</c:v>
                </c:pt>
                <c:pt idx="2">
                  <c:v>Rischio Finanziario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0.96860000000000002</c:v>
                </c:pt>
                <c:pt idx="1">
                  <c:v>0.27</c:v>
                </c:pt>
                <c:pt idx="2">
                  <c:v>2.78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0E-144A-9B33-AA14007214DA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Current Ratio</c:v>
                </c:pt>
                <c:pt idx="1">
                  <c:v>Quick Ratio</c:v>
                </c:pt>
                <c:pt idx="2">
                  <c:v>Rischio Finanziario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0.99919999999999998</c:v>
                </c:pt>
                <c:pt idx="1">
                  <c:v>0.3</c:v>
                </c:pt>
                <c:pt idx="2">
                  <c:v>3.72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0E-144A-9B33-AA14007214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4830623"/>
        <c:axId val="1074831327"/>
      </c:barChart>
      <c:catAx>
        <c:axId val="10748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Agency FB" pitchFamily="2" charset="77"/>
                <a:ea typeface="+mn-ea"/>
                <a:cs typeface="+mn-cs"/>
              </a:defRPr>
            </a:pPr>
            <a:endParaRPr lang="it-IT"/>
          </a:p>
        </c:txPr>
        <c:crossAx val="1074831327"/>
        <c:crosses val="autoZero"/>
        <c:auto val="1"/>
        <c:lblAlgn val="ctr"/>
        <c:lblOffset val="100"/>
        <c:noMultiLvlLbl val="0"/>
      </c:catAx>
      <c:valAx>
        <c:axId val="1074831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gency FB" pitchFamily="2" charset="77"/>
                <a:ea typeface="+mn-ea"/>
                <a:cs typeface="+mn-cs"/>
              </a:defRPr>
            </a:pPr>
            <a:endParaRPr lang="it-IT"/>
          </a:p>
        </c:txPr>
        <c:crossAx val="1074830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23733541821106"/>
          <c:y val="0.88875623446904006"/>
          <c:w val="0.24033181152078681"/>
          <c:h val="0.109116954491116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Agency FB" panose="020B0503020202020204" pitchFamily="34" charset="77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1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v>Mezzi propri</c:v>
          </c:tx>
          <c:spPr>
            <a:noFill/>
            <a:ln w="28575">
              <a:noFill/>
            </a:ln>
          </c:spPr>
          <c:invertIfNegative val="0"/>
          <c:cat>
            <c:numRef>
              <c:f>Foglio1!$G$20:$H$20</c:f>
              <c:numCache>
                <c:formatCode>General</c:formatCode>
                <c:ptCount val="2"/>
                <c:pt idx="0" formatCode="0">
                  <c:v>2018</c:v>
                </c:pt>
                <c:pt idx="1">
                  <c:v>2019</c:v>
                </c:pt>
              </c:numCache>
            </c:numRef>
          </c:cat>
          <c:val>
            <c:numLit>
              <c:formatCode>General</c:formatCode>
              <c:ptCount val="2"/>
              <c:pt idx="0">
                <c:v>0</c:v>
              </c:pt>
              <c:pt idx="1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0-9683-4AFB-80EE-DA9EF05BAAE2}"/>
            </c:ext>
          </c:extLst>
        </c:ser>
        <c:ser>
          <c:idx val="1"/>
          <c:order val="1"/>
          <c:tx>
            <c:v>Attivo fisso</c:v>
          </c:tx>
          <c:spPr>
            <a:solidFill>
              <a:srgbClr val="408E93"/>
            </a:solidFill>
            <a:ln w="28575">
              <a:noFill/>
            </a:ln>
          </c:spPr>
          <c:invertIfNegative val="0"/>
          <c:cat>
            <c:numRef>
              <c:f>Foglio1!$G$20:$H$20</c:f>
              <c:numCache>
                <c:formatCode>General</c:formatCode>
                <c:ptCount val="2"/>
                <c:pt idx="0" formatCode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Foglio1!$G$22:$H$22</c:f>
              <c:numCache>
                <c:formatCode>#,##0</c:formatCode>
                <c:ptCount val="2"/>
                <c:pt idx="0">
                  <c:v>466350452</c:v>
                </c:pt>
                <c:pt idx="1">
                  <c:v>517115887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83-4AFB-80EE-DA9EF05BAAE2}"/>
            </c:ext>
          </c:extLst>
        </c:ser>
        <c:ser>
          <c:idx val="2"/>
          <c:order val="2"/>
          <c:tx>
            <c:v>Passivo Consolidato</c:v>
          </c:tx>
          <c:spPr>
            <a:noFill/>
          </c:spPr>
          <c:invertIfNegative val="0"/>
          <c:val>
            <c:numLit>
              <c:formatCode>General</c:formatCode>
              <c:ptCount val="2"/>
              <c:pt idx="0">
                <c:v>0</c:v>
              </c:pt>
              <c:pt idx="1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2-9683-4AFB-80EE-DA9EF05BAA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2606592"/>
        <c:axId val="172608128"/>
        <c:axId val="0"/>
      </c:bar3DChart>
      <c:catAx>
        <c:axId val="172606592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it-IT"/>
          </a:p>
        </c:txPr>
        <c:crossAx val="172608128"/>
        <c:crossesAt val="0"/>
        <c:auto val="1"/>
        <c:lblAlgn val="ctr"/>
        <c:lblOffset val="100"/>
        <c:noMultiLvlLbl val="0"/>
      </c:catAx>
      <c:valAx>
        <c:axId val="172608128"/>
        <c:scaling>
          <c:orientation val="minMax"/>
          <c:max val="600000000"/>
          <c:min val="0"/>
        </c:scaling>
        <c:delete val="0"/>
        <c:axPos val="l"/>
        <c:majorGridlines/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it-IT"/>
          </a:p>
        </c:txPr>
        <c:crossAx val="172606592"/>
        <c:crosses val="autoZero"/>
        <c:crossBetween val="between"/>
        <c:majorUnit val="100000000"/>
        <c:minorUnit val="20000000"/>
      </c:valAx>
    </c:plotArea>
    <c:legend>
      <c:legendPos val="r"/>
      <c:legendEntry>
        <c:idx val="0"/>
        <c:txPr>
          <a:bodyPr/>
          <a:lstStyle/>
          <a:p>
            <a:pPr>
              <a:defRPr>
                <a:noFill/>
              </a:defRPr>
            </a:pPr>
            <a:endParaRPr lang="it-IT"/>
          </a:p>
        </c:txPr>
      </c:legendEntry>
      <c:legendEntry>
        <c:idx val="1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it-IT"/>
          </a:p>
        </c:txPr>
      </c:legendEntry>
      <c:legendEntry>
        <c:idx val="2"/>
        <c:txPr>
          <a:bodyPr/>
          <a:lstStyle/>
          <a:p>
            <a:pPr>
              <a:defRPr>
                <a:noFill/>
              </a:defRPr>
            </a:pPr>
            <a:endParaRPr lang="it-IT"/>
          </a:p>
        </c:txPr>
      </c:legendEntry>
      <c:layout>
        <c:manualLayout>
          <c:xMode val="edge"/>
          <c:yMode val="edge"/>
          <c:x val="0.69886242344706917"/>
          <c:y val="0.40220180810731992"/>
          <c:w val="0.27058202099737533"/>
          <c:h val="0.25115157480314959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10"/>
      <c:depthPercent val="100"/>
      <c:rAngAx val="0"/>
    </c:view3D>
    <c:floor>
      <c:thickness val="0"/>
      <c:spPr>
        <a:noFill/>
        <a:ln w="9525">
          <a:noFill/>
        </a:ln>
        <a:effectLst/>
      </c:spPr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1"/>
          <c:order val="0"/>
          <c:tx>
            <c:v>Attivo fisso</c:v>
          </c:tx>
          <c:spPr>
            <a:noFill/>
            <a:ln w="28575">
              <a:noFill/>
            </a:ln>
          </c:spPr>
          <c:invertIfNegative val="0"/>
          <c:cat>
            <c:numRef>
              <c:f>Foglio1!$G$20:$H$20</c:f>
              <c:numCache>
                <c:formatCode>General</c:formatCode>
                <c:ptCount val="2"/>
                <c:pt idx="0" formatCode="0">
                  <c:v>2018</c:v>
                </c:pt>
                <c:pt idx="1">
                  <c:v>2019</c:v>
                </c:pt>
              </c:numCache>
            </c:numRef>
          </c:cat>
          <c:val>
            <c:numLit>
              <c:formatCode>General</c:formatCode>
              <c:ptCount val="2"/>
              <c:pt idx="0">
                <c:v>0</c:v>
              </c:pt>
              <c:pt idx="1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0-23D9-48E7-8F5F-BD3E22E3379B}"/>
            </c:ext>
          </c:extLst>
        </c:ser>
        <c:ser>
          <c:idx val="0"/>
          <c:order val="1"/>
          <c:tx>
            <c:v>Mezzi propri</c:v>
          </c:tx>
          <c:spPr>
            <a:solidFill>
              <a:schemeClr val="bg1">
                <a:lumMod val="65000"/>
              </a:schemeClr>
            </a:solidFill>
            <a:ln w="28575">
              <a:noFill/>
            </a:ln>
          </c:spPr>
          <c:invertIfNegative val="0"/>
          <c:cat>
            <c:numRef>
              <c:f>Foglio1!$G$20:$H$20</c:f>
              <c:numCache>
                <c:formatCode>General</c:formatCode>
                <c:ptCount val="2"/>
                <c:pt idx="0" formatCode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Foglio1!$G$14:$H$14</c:f>
              <c:numCache>
                <c:formatCode>#,##0</c:formatCode>
                <c:ptCount val="2"/>
                <c:pt idx="0">
                  <c:v>278103025</c:v>
                </c:pt>
                <c:pt idx="1">
                  <c:v>292021610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D9-48E7-8F5F-BD3E22E3379B}"/>
            </c:ext>
          </c:extLst>
        </c:ser>
        <c:ser>
          <c:idx val="2"/>
          <c:order val="2"/>
          <c:tx>
            <c:v>Passivo consolidato</c:v>
          </c:tx>
          <c:spPr>
            <a:solidFill>
              <a:schemeClr val="bg1"/>
            </a:solidFill>
          </c:spPr>
          <c:invertIfNegative val="0"/>
          <c:val>
            <c:numRef>
              <c:f>Foglio1!$G$24:$H$24</c:f>
              <c:numCache>
                <c:formatCode>#,##0</c:formatCode>
                <c:ptCount val="2"/>
                <c:pt idx="0">
                  <c:v>174177850</c:v>
                </c:pt>
                <c:pt idx="1">
                  <c:v>224663745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D9-48E7-8F5F-BD3E22E337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6647552"/>
        <c:axId val="67320448"/>
        <c:axId val="0"/>
      </c:bar3DChart>
      <c:catAx>
        <c:axId val="66647552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noFill/>
              </a:defRPr>
            </a:pPr>
            <a:endParaRPr lang="it-IT"/>
          </a:p>
        </c:txPr>
        <c:crossAx val="67320448"/>
        <c:crossesAt val="0"/>
        <c:auto val="1"/>
        <c:lblAlgn val="ctr"/>
        <c:lblOffset val="100"/>
        <c:noMultiLvlLbl val="0"/>
      </c:catAx>
      <c:valAx>
        <c:axId val="67320448"/>
        <c:scaling>
          <c:orientation val="minMax"/>
          <c:max val="60000000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>
                <a:noFill/>
                <a:latin typeface="+mj-lt"/>
              </a:defRPr>
            </a:pPr>
            <a:endParaRPr lang="it-IT"/>
          </a:p>
        </c:txPr>
        <c:crossAx val="66647552"/>
        <c:crosses val="autoZero"/>
        <c:crossBetween val="between"/>
        <c:majorUnit val="100000000"/>
        <c:minorUnit val="20000000"/>
      </c:valAx>
      <c:spPr>
        <a:noFill/>
      </c:spPr>
    </c:plotArea>
    <c:legend>
      <c:legendPos val="r"/>
      <c:legendEntry>
        <c:idx val="0"/>
        <c:txPr>
          <a:bodyPr/>
          <a:lstStyle/>
          <a:p>
            <a:pPr>
              <a:defRPr sz="1000">
                <a:solidFill>
                  <a:schemeClr val="bg1"/>
                </a:solidFill>
              </a:defRPr>
            </a:pPr>
            <a:endParaRPr lang="it-IT"/>
          </a:p>
        </c:txPr>
      </c:legendEntry>
      <c:legendEntry>
        <c:idx val="2"/>
        <c:txPr>
          <a:bodyPr/>
          <a:lstStyle/>
          <a:p>
            <a:pPr>
              <a:defRPr sz="1000">
                <a:noFill/>
              </a:defRPr>
            </a:pPr>
            <a:endParaRPr lang="it-IT"/>
          </a:p>
        </c:txPr>
      </c:legendEntry>
      <c:layout>
        <c:manualLayout>
          <c:xMode val="edge"/>
          <c:yMode val="edge"/>
          <c:x val="0.74555997081975922"/>
          <c:y val="0.24134347268095258"/>
          <c:w val="0.25166226726473789"/>
          <c:h val="0.32057185701659091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000">
              <a:solidFill>
                <a:schemeClr val="bg1"/>
              </a:solidFill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400" b="0" cap="none" dirty="0">
                <a:solidFill>
                  <a:schemeClr val="bg1"/>
                </a:solidFill>
                <a:latin typeface="Agency FB" pitchFamily="2" charset="77"/>
              </a:rPr>
              <a:t>Ricavi</a:t>
            </a:r>
            <a:r>
              <a:rPr lang="it-IT" sz="2400" b="0" cap="none" baseline="0" dirty="0">
                <a:solidFill>
                  <a:schemeClr val="bg1"/>
                </a:solidFill>
                <a:latin typeface="Agency FB" pitchFamily="2" charset="77"/>
              </a:rPr>
              <a:t> Annuali</a:t>
            </a:r>
            <a:endParaRPr lang="it-IT" sz="2400" b="0" cap="none" dirty="0">
              <a:solidFill>
                <a:schemeClr val="bg1"/>
              </a:solidFill>
              <a:latin typeface="Agency FB" pitchFamily="2" charset="7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6.5625000000000003E-2"/>
          <c:y val="0.15746584907321304"/>
          <c:w val="0.87031250000000004"/>
          <c:h val="0.640413223399777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gency FB" pitchFamily="2" charset="77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Foglio1!$B$2:$B$3</c:f>
              <c:numCache>
                <c:formatCode>#,##0</c:formatCode>
                <c:ptCount val="2"/>
                <c:pt idx="0">
                  <c:v>12717</c:v>
                </c:pt>
                <c:pt idx="1">
                  <c:v>313476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18-4352-A644-98C0A03AEF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Servizi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gency FB" pitchFamily="2" charset="77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Foglio1!$C$2:$C$3</c:f>
              <c:numCache>
                <c:formatCode>#,##0</c:formatCode>
                <c:ptCount val="2"/>
                <c:pt idx="0">
                  <c:v>1087</c:v>
                </c:pt>
                <c:pt idx="1">
                  <c:v>2928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18-4352-A644-98C0A03AEF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Lavori in Corso</c:v>
                </c:pt>
              </c:strCache>
            </c:strRef>
          </c:tx>
          <c:spPr>
            <a:solidFill>
              <a:srgbClr val="408E9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408E93"/>
                    </a:solidFill>
                    <a:latin typeface="Agency FB" pitchFamily="2" charset="77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Foglio1!$D$2:$D$3</c:f>
              <c:numCache>
                <c:formatCode>#,##0</c:formatCode>
                <c:ptCount val="2"/>
                <c:pt idx="0">
                  <c:v>429554</c:v>
                </c:pt>
                <c:pt idx="1">
                  <c:v>74259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18-4352-A644-98C0A03AEF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353971376"/>
        <c:axId val="1346133104"/>
      </c:barChart>
      <c:catAx>
        <c:axId val="1353971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bg1"/>
                </a:solidFill>
                <a:latin typeface="Agency FB" pitchFamily="2" charset="77"/>
                <a:ea typeface="+mn-ea"/>
                <a:cs typeface="+mn-cs"/>
              </a:defRPr>
            </a:pPr>
            <a:endParaRPr lang="it-IT"/>
          </a:p>
        </c:txPr>
        <c:crossAx val="1346133104"/>
        <c:crosses val="autoZero"/>
        <c:auto val="1"/>
        <c:lblAlgn val="ctr"/>
        <c:lblOffset val="100"/>
        <c:noMultiLvlLbl val="0"/>
      </c:catAx>
      <c:valAx>
        <c:axId val="1346133104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135397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1601168799212598"/>
          <c:y val="0.85174213510444563"/>
          <c:w val="0.36797650098425194"/>
          <c:h val="5.57236678319594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Agency FB" pitchFamily="2" charset="77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400" b="0" cap="none" dirty="0">
                <a:solidFill>
                  <a:schemeClr val="bg1"/>
                </a:solidFill>
                <a:latin typeface="Agency FB" pitchFamily="2" charset="77"/>
              </a:rPr>
              <a:t>Costi</a:t>
            </a:r>
            <a:r>
              <a:rPr lang="it-IT" sz="2400" b="0" cap="none" baseline="0" dirty="0">
                <a:solidFill>
                  <a:schemeClr val="bg1"/>
                </a:solidFill>
                <a:latin typeface="Agency FB" pitchFamily="2" charset="77"/>
              </a:rPr>
              <a:t> Annuali</a:t>
            </a:r>
            <a:endParaRPr lang="it-IT" sz="2400" b="0" cap="none" dirty="0">
              <a:solidFill>
                <a:schemeClr val="bg1"/>
              </a:solidFill>
              <a:latin typeface="Agency FB" pitchFamily="2" charset="7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2411066665263404E-2"/>
          <c:y val="0.15746584907321304"/>
          <c:w val="0.90978240371096109"/>
          <c:h val="0.640413223399777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Materie Prime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2.78216583504735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DFB-BD4E-B0C1-873AAA9047F2}"/>
                </c:ext>
              </c:extLst>
            </c:dLbl>
            <c:dLbl>
              <c:idx val="1"/>
              <c:layout>
                <c:manualLayout>
                  <c:x val="-1.7617319906253663E-3"/>
                  <c:y val="2.782165835047257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FB-BD4E-B0C1-873AAA9047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gency FB" pitchFamily="2" charset="77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Foglio1!$B$2:$B$3</c:f>
              <c:numCache>
                <c:formatCode>#,##0</c:formatCode>
                <c:ptCount val="2"/>
                <c:pt idx="0">
                  <c:v>120802929</c:v>
                </c:pt>
                <c:pt idx="1">
                  <c:v>108879929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18-4352-A644-98C0A03AEFDB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Servizi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gency FB" pitchFamily="2" charset="77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Foglio1!$C$2:$C$3</c:f>
              <c:numCache>
                <c:formatCode>#,##0</c:formatCode>
                <c:ptCount val="2"/>
                <c:pt idx="0">
                  <c:v>253081216</c:v>
                </c:pt>
                <c:pt idx="1">
                  <c:v>201098464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18-4352-A644-98C0A03AEF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Personale</c:v>
                </c:pt>
              </c:strCache>
            </c:strRef>
          </c:tx>
          <c:spPr>
            <a:solidFill>
              <a:srgbClr val="408E9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408E93"/>
                    </a:solidFill>
                    <a:latin typeface="Agency FB" pitchFamily="2" charset="77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Foglio1!$D$2:$D$3</c:f>
              <c:numCache>
                <c:formatCode>#,##0</c:formatCode>
                <c:ptCount val="2"/>
                <c:pt idx="0">
                  <c:v>48414244</c:v>
                </c:pt>
                <c:pt idx="1">
                  <c:v>58165061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18-4352-A644-98C0A03AEF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Ammortamenti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B050"/>
                    </a:solidFill>
                    <a:latin typeface="Agency FB" pitchFamily="2" charset="77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Foglio1!$A$2:$A$3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Foglio1!$E$2:$E$3</c:f>
              <c:numCache>
                <c:formatCode>#,##0</c:formatCode>
                <c:ptCount val="2"/>
                <c:pt idx="0">
                  <c:v>12035429</c:v>
                </c:pt>
                <c:pt idx="1">
                  <c:v>17901108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1F-4862-B4DF-03F4F9BB50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353971376"/>
        <c:axId val="1346133104"/>
      </c:barChart>
      <c:catAx>
        <c:axId val="1353971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bg1"/>
                </a:solidFill>
                <a:latin typeface="Agency FB" pitchFamily="2" charset="77"/>
                <a:ea typeface="+mn-ea"/>
                <a:cs typeface="+mn-cs"/>
              </a:defRPr>
            </a:pPr>
            <a:endParaRPr lang="it-IT"/>
          </a:p>
        </c:txPr>
        <c:crossAx val="1346133104"/>
        <c:crosses val="autoZero"/>
        <c:auto val="1"/>
        <c:lblAlgn val="ctr"/>
        <c:lblOffset val="100"/>
        <c:noMultiLvlLbl val="0"/>
      </c:catAx>
      <c:valAx>
        <c:axId val="1346133104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135397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888440449485678"/>
          <c:y val="0.91535361560780693"/>
          <c:w val="0.60429873611807483"/>
          <c:h val="6.27437214528883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Agency FB" pitchFamily="2" charset="77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2EB3A6-08F9-4620-96BB-0C59FDA56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17414-ECF7-48A5-9775-6A5AD38BEC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7C94-16A4-4054-B652-7DD2A812D30D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CCEB4-8612-47D3-8652-8C9DFFA35D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FDD38-4641-4FC3-8E55-8E63F1563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AF883-18B4-4A93-BDB7-2847AFC7C0A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35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2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10533,'0'-26'-2273,"0"26"-2401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8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9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2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customXml" Target="../ink/ink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3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1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1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067D9-9E44-4E2F-BB85-39F25AF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95C9A-F3D4-4CAF-BD9C-9A781B28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D576E-E81F-4A82-BCA1-6B1E01BA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60874-81B9-450F-B82A-8EB5D120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7C3AE-3A6B-4C8B-B32A-82D82E59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F9F8A-E694-41C4-963B-E3E4EC70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2C95-0AD4-4269-8C2B-C4797C4E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06414-765F-4A8B-92F6-D0646CCCA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CD27-EF94-470B-8EFE-BDD4BAA71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0F99-C49A-4BDA-8E4E-70AA217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E342F-D088-48DF-BF68-ED3DCA16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B5186-5A08-4217-B8C8-E3C89DE5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9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A0E-257C-428F-8220-4F7319A3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FB04-60BA-40B2-9683-87578BD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FF038-F1C0-4D94-B562-F3010035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4D5EB-717A-432F-9FCB-41F026C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96424-0E11-4259-9FFE-96E424A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4721-6543-486D-A232-9E51E9FB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3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A876-E09F-447C-AC70-62561572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81AE2-C534-4018-8D54-BFAC1D2E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E8180-78B8-4034-88AA-BF38D54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EA7-6339-43F1-8258-E91DD61E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B3B7F-3DD1-4A58-A7A1-90D3371C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61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8BB54-5323-4DD3-9DB8-5CA26A517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0E1A9-E35B-44AB-8190-B6A7A068D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F8D8-7764-4D06-AE50-0B151AE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2F050-008F-40E2-AA46-8DD0CD8C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3763-705B-464F-AB8B-F02AFAC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1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6E10E-EE53-4F56-A34D-E5DD19F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Power for the computers and scientific instruments onboard is provided by two 2.45 x 7.56m solar panels. The power generated by the panels is also used to charge six nickel-hydrogen batteries that provide power to the spacecraft for about 25 minutes per orbit while Hubble flies through the Earth’s shadow.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SOLAR PANELS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5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12A5-4A94-4AD1-8E4A-1EA129F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6721-7958-497F-BDBF-202EA49F1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0A16-F783-4588-B672-5058DF08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0778-6411-40BC-969D-A8D237ED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5302-3190-447A-93C9-69054625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55D5-7F7F-4923-B13A-FB14C907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A3E33-C1C5-4903-B6A0-5DCA0E5D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EEB41-7B20-4E9D-854C-61E519F5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4E84-AF49-469B-BA25-009B696C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71073-1660-4665-AD08-B1F6EEEC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4BBC-F386-4C51-801D-CF55F33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EA36-CB65-4957-AC4D-117C8B55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1E4BF-C484-4876-8267-5595D143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81A05-B3B3-484A-B9A2-C693BFC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2926F-1DF1-4A3A-B966-52626B39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902F3-1A49-445A-A094-55BF9A3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F405-2652-4BEF-A9E4-BCBF252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8658-AC9F-419A-9D28-703117D9C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F43B-ACB8-4022-9478-4B58FB2AC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7381A-DF82-4E57-86F2-79DDC1FDB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5A9D4-5434-4053-BEF7-D8D6112F6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203A2-768C-4C32-B8C9-5731FBE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BF23A-3D24-42D3-8F1A-75A13C888D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F5DD0-FF5E-4C8E-BF51-AAA6F15F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89CD3-37F2-4CFC-B1A1-89865714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0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32.xml"/><Relationship Id="rId7" Type="http://schemas.openxmlformats.org/officeDocument/2006/relationships/image" Target="../media/image14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7.emf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7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chart" Target="../charts/chart4.xml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0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emf"/><Relationship Id="rId7" Type="http://schemas.openxmlformats.org/officeDocument/2006/relationships/image" Target="../media/image25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iusa.archivi.beniculturali.it/cgi-bin/siusa/pagina.pl?TipoPag=prodente&amp;Chiave=51728" TargetMode="External"/><Relationship Id="rId3" Type="http://schemas.openxmlformats.org/officeDocument/2006/relationships/customXml" Target="../ink/ink45.xml"/><Relationship Id="rId7" Type="http://schemas.openxmlformats.org/officeDocument/2006/relationships/hyperlink" Target="https://www.avio.com/it/homepa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vio-data.teleborsa.it/2020%2fv29-Relazione-Finanziaria-Annuale-2019-Avio-(clean)_wattachments_final_20200331_124355.pdf" TargetMode="External"/><Relationship Id="rId5" Type="http://schemas.openxmlformats.org/officeDocument/2006/relationships/hyperlink" Target="http://avio-data.teleborsa.it/2019%2fRelazione-Finanziaria-Annuale-2018-Avio_20190329_070643.pdf" TargetMode="External"/><Relationship Id="rId10" Type="http://schemas.openxmlformats.org/officeDocument/2006/relationships/hyperlink" Target="https://it.wikipedia.org/wiki/Vega_(lanciatore)" TargetMode="External"/><Relationship Id="rId4" Type="http://schemas.openxmlformats.org/officeDocument/2006/relationships/image" Target="../media/image35.emf"/><Relationship Id="rId9" Type="http://schemas.openxmlformats.org/officeDocument/2006/relationships/hyperlink" Target="https://it.wikipedia.org/wiki/Avio_(azienda)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.png"/><Relationship Id="rId7" Type="http://schemas.openxmlformats.org/officeDocument/2006/relationships/hyperlink" Target="http://avio-data.teleborsa.it/2020%2fAVIO-FY-2019-Results_Def_20200326_094744.pdf" TargetMode="External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vio-data.teleborsa.it/2020%2f20200715-Kepler_virtual-RD_20200716_090927.pdf" TargetMode="External"/><Relationship Id="rId5" Type="http://schemas.openxmlformats.org/officeDocument/2006/relationships/hyperlink" Target="https://spacenews.com/vega-expected-be-price-competitive-russian-rockets/" TargetMode="External"/><Relationship Id="rId4" Type="http://schemas.openxmlformats.org/officeDocument/2006/relationships/hyperlink" Target="https://www.arianespac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8E8AB35D-15E0-A442-8182-EF8E379AB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797" y="4773675"/>
            <a:ext cx="3218858" cy="1543649"/>
          </a:xfrm>
          <a:prstGeom prst="rect">
            <a:avLst/>
          </a:prstGeom>
        </p:spPr>
      </p:pic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7F864A45-1532-6941-AA64-548E090BB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79114" y="1861240"/>
            <a:ext cx="3710924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235FBD52-CBC5-7C4A-9D7D-2C19B10E790F}"/>
              </a:ext>
            </a:extLst>
          </p:cNvPr>
          <p:cNvSpPr txBox="1">
            <a:spLocks/>
          </p:cNvSpPr>
          <p:nvPr/>
        </p:nvSpPr>
        <p:spPr>
          <a:xfrm>
            <a:off x="6740926" y="1196741"/>
            <a:ext cx="3710924" cy="6514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4400" dirty="0"/>
              <a:t>Progetto AVIO S.p.A.</a:t>
            </a:r>
            <a:endParaRPr lang="en-US" sz="32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D86B4D-40C7-E248-969D-B4F410BFE979}"/>
              </a:ext>
            </a:extLst>
          </p:cNvPr>
          <p:cNvSpPr txBox="1">
            <a:spLocks/>
          </p:cNvSpPr>
          <p:nvPr/>
        </p:nvSpPr>
        <p:spPr>
          <a:xfrm>
            <a:off x="6740926" y="1959515"/>
            <a:ext cx="5724830" cy="21066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Agency FB" panose="020B0503020202020204" pitchFamily="34" charset="77"/>
              </a:rPr>
              <a:t>Anno 2019/2020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Agency FB" panose="020B0503020202020204" pitchFamily="34" charset="77"/>
              </a:rPr>
              <a:t>Corso di Economia e Organizzazione Aziendale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Agency FB" panose="020B0503020202020204" pitchFamily="34" charset="77"/>
              </a:rPr>
              <a:t>Prof. Antonella Martini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latin typeface="Agency FB" panose="020B0503020202020204" pitchFamily="34" charset="77"/>
              </a:rPr>
              <a:t>Ing. Paola Belingheri</a:t>
            </a:r>
            <a:endParaRPr lang="en-US" sz="2000" dirty="0">
              <a:latin typeface="Agency FB" panose="020B05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8427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417E9A-885B-4AB5-82EC-43B6D9F71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3799B8-6EA4-FD46-9E37-7245DE9E9905}"/>
              </a:ext>
            </a:extLst>
          </p:cNvPr>
          <p:cNvSpPr txBox="1"/>
          <p:nvPr/>
        </p:nvSpPr>
        <p:spPr>
          <a:xfrm>
            <a:off x="493425" y="3716947"/>
            <a:ext cx="1290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solidFill>
                  <a:schemeClr val="bg1"/>
                </a:solidFill>
                <a:latin typeface="Agency FB" panose="020B0503020202020204" pitchFamily="34" charset="77"/>
              </a:rPr>
              <a:t>PARTNER: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36E1F3B5-E1BF-6942-A4DE-4B942A57A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05910" y="4542859"/>
            <a:ext cx="1940522" cy="132114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24471F64-96AD-4248-92B4-094ED6E786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8401" y="1073369"/>
            <a:ext cx="6628277" cy="2452702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2CBB4ED-E484-7D4C-AF68-FEE2AE956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946832" y="4543089"/>
            <a:ext cx="1940522" cy="132114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33036F4B-074B-4445-B8BC-DFE68E511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087754" y="4554240"/>
            <a:ext cx="1940522" cy="132114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8E06F886-0297-404C-8317-92A57A6C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231927" y="4520786"/>
            <a:ext cx="1940522" cy="132114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E0CAF64F-119C-4242-9C26-4F9538CE3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376100" y="4520786"/>
            <a:ext cx="1940522" cy="132114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Immagine 9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4E0148A8-6A4B-6B49-BEED-AEE4208C3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664" y="4790289"/>
            <a:ext cx="1675084" cy="907337"/>
          </a:xfrm>
          <a:prstGeom prst="rect">
            <a:avLst/>
          </a:prstGeom>
        </p:spPr>
      </p:pic>
      <p:pic>
        <p:nvPicPr>
          <p:cNvPr id="4" name="Immagine 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327C872-BCA9-714E-AA94-5D7E5BD98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35" y="4790289"/>
            <a:ext cx="1690211" cy="791443"/>
          </a:xfrm>
          <a:prstGeom prst="rect">
            <a:avLst/>
          </a:prstGeom>
        </p:spPr>
      </p:pic>
      <p:pic>
        <p:nvPicPr>
          <p:cNvPr id="16" name="Immagine 15" descr="Immagine che contiene oggetto, orologio, segnale&#10;&#10;Descrizione generata automaticamente">
            <a:extLst>
              <a:ext uri="{FF2B5EF4-FFF2-40B4-BE49-F238E27FC236}">
                <a16:creationId xmlns:a16="http://schemas.microsoft.com/office/drawing/2014/main" id="{A071E2D4-9AE0-0440-A5E8-B68C3151A1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4422" y="4800343"/>
            <a:ext cx="1611908" cy="754777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385134D-3DFA-AB41-82ED-AAA5A0E68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4307" y="4641662"/>
            <a:ext cx="1742745" cy="981504"/>
          </a:xfrm>
          <a:prstGeom prst="rect">
            <a:avLst/>
          </a:prstGeom>
        </p:spPr>
      </p:pic>
      <p:pic>
        <p:nvPicPr>
          <p:cNvPr id="23" name="Immagine 22" descr="Immagine che contiene segnale, luce&#10;&#10;Descrizione generata automaticamente">
            <a:extLst>
              <a:ext uri="{FF2B5EF4-FFF2-40B4-BE49-F238E27FC236}">
                <a16:creationId xmlns:a16="http://schemas.microsoft.com/office/drawing/2014/main" id="{790D0712-4E44-844F-AC98-6FF273547E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9866" y="4733250"/>
            <a:ext cx="1732989" cy="811473"/>
          </a:xfrm>
          <a:prstGeom prst="rect">
            <a:avLst/>
          </a:prstGeom>
        </p:spPr>
      </p:pic>
      <p:pic>
        <p:nvPicPr>
          <p:cNvPr id="24" name="Immagine 23" descr="Immagine che contiene erba, esterni, campo, edificio&#10;&#10;Descrizione generata automaticamente">
            <a:extLst>
              <a:ext uri="{FF2B5EF4-FFF2-40B4-BE49-F238E27FC236}">
                <a16:creationId xmlns:a16="http://schemas.microsoft.com/office/drawing/2014/main" id="{6773FAE8-D497-D14A-9C27-86BA52A797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8896" y="1073369"/>
            <a:ext cx="4147726" cy="276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70648EB9-130A-3341-874D-67C31CE94AA1}"/>
              </a:ext>
            </a:extLst>
          </p:cNvPr>
          <p:cNvSpPr txBox="1">
            <a:spLocks/>
          </p:cNvSpPr>
          <p:nvPr/>
        </p:nvSpPr>
        <p:spPr>
          <a:xfrm>
            <a:off x="350055" y="355946"/>
            <a:ext cx="3868528" cy="4952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rgbClr val="408E93"/>
                </a:solidFill>
                <a:latin typeface="Agency FB" panose="020B0503020202020204" pitchFamily="34" charset="77"/>
              </a:rPr>
              <a:t>PRESENTAZIONE DELL’IMPRESA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002CFA9-CCBC-FB48-9A95-02CD0C1FEF2A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/>
              <a:t>PRESENTAZIONE</a:t>
            </a:r>
          </a:p>
          <a:p>
            <a:endParaRPr lang="en-US" sz="2000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543FFA7-8824-FD48-A133-A69B2DED75D2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DCD0B57-BBB8-D646-BC0A-7B8D5571F6B0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912EC7F-BCED-3F4D-9176-12917C1B6B5C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5F81D56-6385-B648-B4BF-8B9D40C9AD94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99D3F08-2340-0641-8248-9D5BFA9C5C4B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0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5B7E-0F58-488F-B149-1D1DC9B6B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55" y="355946"/>
            <a:ext cx="3868528" cy="495232"/>
          </a:xfrm>
        </p:spPr>
        <p:txBody>
          <a:bodyPr>
            <a:normAutofit/>
          </a:bodyPr>
          <a:lstStyle/>
          <a:p>
            <a:r>
              <a:rPr lang="en-US" dirty="0"/>
              <a:t>GOVERNANCE DELL’IMPRESA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417E9A-885B-4AB5-82EC-43B6D9F71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364280-F7BB-3E4E-AB98-15383241A906}"/>
              </a:ext>
            </a:extLst>
          </p:cNvPr>
          <p:cNvSpPr txBox="1"/>
          <p:nvPr/>
        </p:nvSpPr>
        <p:spPr>
          <a:xfrm>
            <a:off x="848385" y="2677278"/>
            <a:ext cx="56784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>
                <a:solidFill>
                  <a:schemeClr val="bg1"/>
                </a:solidFill>
                <a:latin typeface="Agency FB" panose="020B0503020202020204" pitchFamily="34" charset="0"/>
              </a:rPr>
              <a:t>Mantenere un dialogo attivo ed improntato sulla fiducia con i propri stakeholder è uno degli obiettivi di Avio, che considera fondamentale una relazione continua e solida con tutti i propri interlocutori. </a:t>
            </a:r>
          </a:p>
          <a:p>
            <a:pPr algn="just"/>
            <a:r>
              <a:rPr lang="it-IT" sz="2200" dirty="0">
                <a:solidFill>
                  <a:schemeClr val="bg1"/>
                </a:solidFill>
                <a:latin typeface="Agency FB" panose="020B0503020202020204" pitchFamily="34" charset="0"/>
              </a:rPr>
              <a:t>Infatti attraverso la comprensione delle specifiche necessità e priorità, Avio è in grado di gestire anticipatamente l’insorgere di potenziali criticità e perfezionare le proprie azioni in risposta agli interessi degli stakeholder.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60E7E4-605F-CE4D-82B6-4AA43F506A1B}"/>
              </a:ext>
            </a:extLst>
          </p:cNvPr>
          <p:cNvSpPr txBox="1"/>
          <p:nvPr/>
        </p:nvSpPr>
        <p:spPr>
          <a:xfrm>
            <a:off x="405974" y="1150647"/>
            <a:ext cx="110666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chemeClr val="bg1"/>
                </a:solidFill>
                <a:latin typeface="Agency FB" panose="020B0503020202020204" pitchFamily="34" charset="0"/>
              </a:rPr>
              <a:t>L’azienda è una società per azioni avente denominazione "Avio S.p.A." con sede legale a Colleferro (RM).</a:t>
            </a:r>
          </a:p>
          <a:p>
            <a:r>
              <a:rPr lang="it-IT" sz="2200" dirty="0">
                <a:solidFill>
                  <a:schemeClr val="bg1"/>
                </a:solidFill>
                <a:latin typeface="Agency FB" panose="020B0503020202020204" pitchFamily="34" charset="0"/>
              </a:rPr>
              <a:t>Avio è gestita da un consiglio sindacale e da un consiglio di amministrazione con presidente Roberto Italia che ha assegnato a Giulio Ranzo il ruolo di amministratore delegato.</a:t>
            </a:r>
          </a:p>
          <a:p>
            <a:endParaRPr lang="it-IT" dirty="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59EA5BB-6FB7-6B40-8693-768C078F7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191261" y="2535642"/>
            <a:ext cx="3852611" cy="292240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0C5A437F-6AC2-C347-BC6E-3538785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191260" y="2555637"/>
            <a:ext cx="3852611" cy="292240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9FD96C93-1BEF-444B-8472-4D329D75E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191260" y="2545640"/>
            <a:ext cx="3852611" cy="292240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879AAC84-71DC-C344-B37D-AAE653EF3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190477" y="2555637"/>
            <a:ext cx="3852611" cy="292240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661B76EA-C410-0146-A98B-95B613D1C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223906" y="2545640"/>
            <a:ext cx="3852611" cy="292240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362EFF1-7259-2F44-AFA0-21399A984FF2}"/>
              </a:ext>
            </a:extLst>
          </p:cNvPr>
          <p:cNvSpPr txBox="1"/>
          <p:nvPr/>
        </p:nvSpPr>
        <p:spPr>
          <a:xfrm>
            <a:off x="8711291" y="5661276"/>
            <a:ext cx="1570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Giulio Ranzo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0DB72F2-4B6C-7942-AA84-9CEE91E98FBB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1994A3D-70E4-9945-82A4-5CF93BA64BCE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/>
              <a:t>GOVERNANCE</a:t>
            </a:r>
            <a:endParaRPr lang="en-US" sz="2000" dirty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B08F976-0454-4745-ABB1-0A6B2C455F85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093F86E-8E98-3642-998F-8FEBDDC03E9D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75D54A2-C406-B646-A068-6A98463D1167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DE82210-9A28-FD4E-9AAF-90322ADE2F0A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3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">
            <a:extLst>
              <a:ext uri="{FF2B5EF4-FFF2-40B4-BE49-F238E27FC236}">
                <a16:creationId xmlns:a16="http://schemas.microsoft.com/office/drawing/2014/main" id="{F0BD58B7-92A1-9E41-A48C-875666CCF804}"/>
              </a:ext>
            </a:extLst>
          </p:cNvPr>
          <p:cNvSpPr txBox="1"/>
          <p:nvPr/>
        </p:nvSpPr>
        <p:spPr>
          <a:xfrm>
            <a:off x="5544734" y="3575000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Agency FB" pitchFamily="2" charset="77"/>
              </a:rPr>
              <a:t>CEO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1796368" y="9351634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7368" y="9342634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Freeform 5">
            <a:extLst>
              <a:ext uri="{FF2B5EF4-FFF2-40B4-BE49-F238E27FC236}">
                <a16:creationId xmlns:a16="http://schemas.microsoft.com/office/drawing/2014/main" id="{4BB1D363-92A4-45FA-9C61-F8B6F5E70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24200" y="2588117"/>
            <a:ext cx="1383266" cy="66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Rel.ini Istituzionali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61460789-33EE-4902-94A1-6C04CD8FD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50012" y="3450395"/>
            <a:ext cx="1457454" cy="70306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Acquisti</a:t>
            </a: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C87FD2F-CC82-4073-98B3-BD14E0D65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50012" y="4313833"/>
            <a:ext cx="1457454" cy="703068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Ingegneria</a:t>
            </a: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5791CDB2-848E-470C-A106-B3AFAA81D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85093" y="5362078"/>
            <a:ext cx="1301160" cy="71444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Compliance</a:t>
            </a: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DA414491-0284-4667-B10F-D9C9FC88F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266147" y="3480616"/>
            <a:ext cx="1383270" cy="66728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Commerciale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79FE3C6D-D8F3-4E56-A012-A9591808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273995" y="2572639"/>
            <a:ext cx="1383268" cy="66728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Comunicazione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B37AC22A-E78C-4616-9520-D2742B255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026828" y="5361027"/>
            <a:ext cx="1301159" cy="677167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Oper.ini industriali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C0B28FF-0873-4542-B259-CF0798E5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483416" y="5374806"/>
            <a:ext cx="1301159" cy="67716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Risorse umane</a:t>
            </a: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85D742ED-7BCC-4E33-AA07-55DB2CD61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001932" y="5377313"/>
            <a:ext cx="1301159" cy="6771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Qualità</a:t>
            </a:r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93724272-8B4E-F841-8220-41EE64023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5">
            <a:extLst>
              <a:ext uri="{FF2B5EF4-FFF2-40B4-BE49-F238E27FC236}">
                <a16:creationId xmlns:a16="http://schemas.microsoft.com/office/drawing/2014/main" id="{571135A5-BA6B-48EA-99A4-5B8D19F4B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273994" y="4323067"/>
            <a:ext cx="1383270" cy="66728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Amm.ne finanza</a:t>
            </a: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FF3046CE-1669-4D74-808F-29D5176D4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084371" y="3243166"/>
            <a:ext cx="1535727" cy="11543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54A4FAB-83AE-384E-8505-3E10DFDFB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55" y="355946"/>
            <a:ext cx="3868528" cy="495232"/>
          </a:xfrm>
        </p:spPr>
        <p:txBody>
          <a:bodyPr>
            <a:normAutofit/>
          </a:bodyPr>
          <a:lstStyle/>
          <a:p>
            <a:r>
              <a:rPr lang="en-US" dirty="0"/>
              <a:t>GOVERNANCE DELL’IMPRESA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837E83E1-EFC4-994E-8CCF-4374A491B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500831" y="1354172"/>
            <a:ext cx="2158390" cy="104119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Collegio Sindacale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gency FB" panose="020B0503020202020204" pitchFamily="34" charset="0"/>
              </a:rPr>
              <a:t>Vito Di Battista</a:t>
            </a: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EADA4E2D-B330-C044-A03A-3DF26F34E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833255" y="1106067"/>
            <a:ext cx="2014950" cy="972001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Consiglio di Amministrazione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gency FB" panose="020B0503020202020204" pitchFamily="34" charset="0"/>
              </a:rPr>
              <a:t>Roberto Italia</a:t>
            </a: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F4E4F0E-D3EF-2D47-A7F1-5B361BAD5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58335" y="1356273"/>
            <a:ext cx="2158392" cy="1041197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Società di Revisione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  <a:latin typeface="Agency FB" pitchFamily="2" charset="77"/>
              </a:rPr>
              <a:t>Deloitte &amp; Touche S.p.A.</a:t>
            </a:r>
            <a:r>
              <a:rPr lang="it-IT" sz="1400" dirty="0"/>
              <a:t> 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50186144-FA13-5042-A899-EFBC18C69DFC}"/>
              </a:ext>
            </a:extLst>
          </p:cNvPr>
          <p:cNvCxnSpPr>
            <a:cxnSpLocks/>
          </p:cNvCxnSpPr>
          <p:nvPr/>
        </p:nvCxnSpPr>
        <p:spPr>
          <a:xfrm flipH="1">
            <a:off x="6620098" y="3814257"/>
            <a:ext cx="1499706" cy="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8F0018A4-F34A-944F-A63F-2B9F790CB837}"/>
              </a:ext>
            </a:extLst>
          </p:cNvPr>
          <p:cNvCxnSpPr>
            <a:cxnSpLocks/>
          </p:cNvCxnSpPr>
          <p:nvPr/>
        </p:nvCxnSpPr>
        <p:spPr>
          <a:xfrm flipH="1">
            <a:off x="3584665" y="3814257"/>
            <a:ext cx="1499706" cy="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D87A6861-CAED-4845-99B6-46F0C5C31AD7}"/>
              </a:ext>
            </a:extLst>
          </p:cNvPr>
          <p:cNvCxnSpPr>
            <a:cxnSpLocks/>
          </p:cNvCxnSpPr>
          <p:nvPr/>
        </p:nvCxnSpPr>
        <p:spPr>
          <a:xfrm flipV="1">
            <a:off x="5840730" y="4408370"/>
            <a:ext cx="0" cy="46800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A319C492-1A70-8842-BFCA-FA84C65BC563}"/>
              </a:ext>
            </a:extLst>
          </p:cNvPr>
          <p:cNvCxnSpPr>
            <a:cxnSpLocks/>
          </p:cNvCxnSpPr>
          <p:nvPr/>
        </p:nvCxnSpPr>
        <p:spPr>
          <a:xfrm flipV="1">
            <a:off x="5840730" y="2075575"/>
            <a:ext cx="0" cy="1167591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1A7DE07C-211F-214C-9B61-E7292D905149}"/>
              </a:ext>
            </a:extLst>
          </p:cNvPr>
          <p:cNvCxnSpPr>
            <a:cxnSpLocks/>
          </p:cNvCxnSpPr>
          <p:nvPr/>
        </p:nvCxnSpPr>
        <p:spPr>
          <a:xfrm flipH="1">
            <a:off x="3645787" y="4876370"/>
            <a:ext cx="4389886" cy="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0B701D17-0DD8-A345-906B-5DB791FCFBC1}"/>
              </a:ext>
            </a:extLst>
          </p:cNvPr>
          <p:cNvCxnSpPr>
            <a:cxnSpLocks/>
          </p:cNvCxnSpPr>
          <p:nvPr/>
        </p:nvCxnSpPr>
        <p:spPr>
          <a:xfrm flipV="1">
            <a:off x="8035673" y="4876370"/>
            <a:ext cx="0" cy="46800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016C1D1F-CEAB-D84F-BD76-D5C47CB4BFFE}"/>
              </a:ext>
            </a:extLst>
          </p:cNvPr>
          <p:cNvCxnSpPr>
            <a:cxnSpLocks/>
          </p:cNvCxnSpPr>
          <p:nvPr/>
        </p:nvCxnSpPr>
        <p:spPr>
          <a:xfrm flipV="1">
            <a:off x="3646202" y="4876370"/>
            <a:ext cx="0" cy="46800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3F55D7C3-676C-474E-86A9-CE0571D62051}"/>
              </a:ext>
            </a:extLst>
          </p:cNvPr>
          <p:cNvCxnSpPr>
            <a:cxnSpLocks/>
          </p:cNvCxnSpPr>
          <p:nvPr/>
        </p:nvCxnSpPr>
        <p:spPr>
          <a:xfrm flipV="1">
            <a:off x="6673963" y="4876370"/>
            <a:ext cx="0" cy="46800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B3BCD666-0A63-A647-B0F1-3FE7C222EBF0}"/>
              </a:ext>
            </a:extLst>
          </p:cNvPr>
          <p:cNvCxnSpPr>
            <a:cxnSpLocks/>
          </p:cNvCxnSpPr>
          <p:nvPr/>
        </p:nvCxnSpPr>
        <p:spPr>
          <a:xfrm flipV="1">
            <a:off x="5125623" y="4882733"/>
            <a:ext cx="0" cy="46800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89C7562A-9E29-2041-BDD0-A4AAC36C0F0A}"/>
              </a:ext>
            </a:extLst>
          </p:cNvPr>
          <p:cNvCxnSpPr>
            <a:cxnSpLocks/>
          </p:cNvCxnSpPr>
          <p:nvPr/>
        </p:nvCxnSpPr>
        <p:spPr>
          <a:xfrm flipV="1">
            <a:off x="3310143" y="2929277"/>
            <a:ext cx="0" cy="173609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783B1BD3-8CFE-4541-8235-8CFE5828232C}"/>
              </a:ext>
            </a:extLst>
          </p:cNvPr>
          <p:cNvCxnSpPr>
            <a:cxnSpLocks/>
          </p:cNvCxnSpPr>
          <p:nvPr/>
        </p:nvCxnSpPr>
        <p:spPr>
          <a:xfrm>
            <a:off x="2401934" y="2926424"/>
            <a:ext cx="900000" cy="2853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1D70BBAD-DCBE-5E44-BBB3-B98FC0B300E3}"/>
              </a:ext>
            </a:extLst>
          </p:cNvPr>
          <p:cNvCxnSpPr>
            <a:cxnSpLocks/>
          </p:cNvCxnSpPr>
          <p:nvPr/>
        </p:nvCxnSpPr>
        <p:spPr>
          <a:xfrm>
            <a:off x="2400254" y="3814257"/>
            <a:ext cx="1177198" cy="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AC1FF97A-A803-B347-8389-8E822CBCF9F3}"/>
              </a:ext>
            </a:extLst>
          </p:cNvPr>
          <p:cNvCxnSpPr>
            <a:cxnSpLocks/>
          </p:cNvCxnSpPr>
          <p:nvPr/>
        </p:nvCxnSpPr>
        <p:spPr>
          <a:xfrm>
            <a:off x="2407466" y="4674071"/>
            <a:ext cx="900000" cy="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EE38A503-F58A-2A48-B570-663F7E7B609B}"/>
              </a:ext>
            </a:extLst>
          </p:cNvPr>
          <p:cNvCxnSpPr>
            <a:cxnSpLocks/>
          </p:cNvCxnSpPr>
          <p:nvPr/>
        </p:nvCxnSpPr>
        <p:spPr>
          <a:xfrm flipV="1">
            <a:off x="8366147" y="2906280"/>
            <a:ext cx="0" cy="173609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80">
            <a:extLst>
              <a:ext uri="{FF2B5EF4-FFF2-40B4-BE49-F238E27FC236}">
                <a16:creationId xmlns:a16="http://schemas.microsoft.com/office/drawing/2014/main" id="{D02A03AF-1FD4-1047-BCD4-A6D6B043D271}"/>
              </a:ext>
            </a:extLst>
          </p:cNvPr>
          <p:cNvCxnSpPr>
            <a:cxnSpLocks/>
          </p:cNvCxnSpPr>
          <p:nvPr/>
        </p:nvCxnSpPr>
        <p:spPr>
          <a:xfrm>
            <a:off x="8366147" y="2906280"/>
            <a:ext cx="900000" cy="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3DC09789-1378-4247-817A-634A5119BA8C}"/>
              </a:ext>
            </a:extLst>
          </p:cNvPr>
          <p:cNvCxnSpPr>
            <a:cxnSpLocks/>
          </p:cNvCxnSpPr>
          <p:nvPr/>
        </p:nvCxnSpPr>
        <p:spPr>
          <a:xfrm>
            <a:off x="8088949" y="3814257"/>
            <a:ext cx="1177198" cy="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7D3B7F72-642C-914D-B8AE-E78D20697BD2}"/>
              </a:ext>
            </a:extLst>
          </p:cNvPr>
          <p:cNvCxnSpPr>
            <a:cxnSpLocks/>
          </p:cNvCxnSpPr>
          <p:nvPr/>
        </p:nvCxnSpPr>
        <p:spPr>
          <a:xfrm>
            <a:off x="8373995" y="4665367"/>
            <a:ext cx="900000" cy="0"/>
          </a:xfrm>
          <a:prstGeom prst="straightConnector1">
            <a:avLst/>
          </a:prstGeom>
          <a:ln w="19050" cap="rnd">
            <a:solidFill>
              <a:schemeClr val="bg1"/>
            </a:solidFill>
            <a:miter lim="800000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99954A3E-B9B5-7B49-A53E-D77094ECEC13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1727302C-7E4C-5647-AD8F-3E6BFE14B0B5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/>
              <a:t>GOVERNANCE</a:t>
            </a:r>
            <a:endParaRPr lang="en-US" sz="2000" dirty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806BAE8-ED22-7647-BA35-4236920E0197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68EB1F66-9CFC-F745-A15A-3C44E7214192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3CC03E10-AEAF-9647-BF03-6FD3B7E09507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B4EEEA7-7DF9-7A45-BE83-36CB6BA4BDF4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180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4631E375-0BC0-6B48-9D8C-17D4CFE7BC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602444"/>
              </p:ext>
            </p:extLst>
          </p:nvPr>
        </p:nvGraphicFramePr>
        <p:xfrm>
          <a:off x="663863" y="1089899"/>
          <a:ext cx="10864273" cy="4882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950B843B-002E-8141-A535-717A6BE88791}"/>
              </a:ext>
            </a:extLst>
          </p:cNvPr>
          <p:cNvSpPr txBox="1">
            <a:spLocks/>
          </p:cNvSpPr>
          <p:nvPr/>
        </p:nvSpPr>
        <p:spPr>
          <a:xfrm>
            <a:off x="350055" y="355946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REPORT ECONOMICO FINANZIARIO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18F08C1E-3179-5C4D-8C8B-BDD5A2DCA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B5332B1C-0AB4-8D45-A0A8-4AA7960CB78A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828BC4-4841-234C-AA07-6F8AA3B15FDF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94DADB-A78E-614E-BDD5-78607DCF43F8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/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226E49-97A2-3F48-9939-B6805C228ABC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028559E-2BBD-6344-8A53-0D3AA451D582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029561-9F06-1A49-800B-AE7E25C4BE88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29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417E9A-885B-4AB5-82EC-43B6D9F71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apezio 3">
            <a:extLst>
              <a:ext uri="{FF2B5EF4-FFF2-40B4-BE49-F238E27FC236}">
                <a16:creationId xmlns:a16="http://schemas.microsoft.com/office/drawing/2014/main" id="{2FD7430F-9498-A84D-9915-47D31329B8DD}"/>
              </a:ext>
            </a:extLst>
          </p:cNvPr>
          <p:cNvSpPr/>
          <p:nvPr/>
        </p:nvSpPr>
        <p:spPr>
          <a:xfrm>
            <a:off x="232620" y="4751914"/>
            <a:ext cx="4941546" cy="1536364"/>
          </a:xfrm>
          <a:prstGeom prst="trapezoid">
            <a:avLst/>
          </a:prstGeom>
          <a:solidFill>
            <a:srgbClr val="408E93"/>
          </a:solidFill>
          <a:ln>
            <a:solidFill>
              <a:srgbClr val="408E93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apezio 4">
            <a:extLst>
              <a:ext uri="{FF2B5EF4-FFF2-40B4-BE49-F238E27FC236}">
                <a16:creationId xmlns:a16="http://schemas.microsoft.com/office/drawing/2014/main" id="{62D7784C-C157-E440-9D14-F04333E9A98C}"/>
              </a:ext>
            </a:extLst>
          </p:cNvPr>
          <p:cNvSpPr/>
          <p:nvPr/>
        </p:nvSpPr>
        <p:spPr>
          <a:xfrm>
            <a:off x="624468" y="3304027"/>
            <a:ext cx="4159405" cy="1436564"/>
          </a:xfrm>
          <a:prstGeom prst="trapezoid">
            <a:avLst>
              <a:gd name="adj" fmla="val 2655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rapezio 16">
            <a:extLst>
              <a:ext uri="{FF2B5EF4-FFF2-40B4-BE49-F238E27FC236}">
                <a16:creationId xmlns:a16="http://schemas.microsoft.com/office/drawing/2014/main" id="{5E9174A2-17A4-3846-82D3-A6B592582A66}"/>
              </a:ext>
            </a:extLst>
          </p:cNvPr>
          <p:cNvSpPr/>
          <p:nvPr/>
        </p:nvSpPr>
        <p:spPr>
          <a:xfrm>
            <a:off x="1019859" y="1641937"/>
            <a:ext cx="3373721" cy="1650767"/>
          </a:xfrm>
          <a:prstGeom prst="trapezoid">
            <a:avLst>
              <a:gd name="adj" fmla="val 2411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2C47C65F-C584-E14A-9B0E-BD4DB72C159E}"/>
              </a:ext>
            </a:extLst>
          </p:cNvPr>
          <p:cNvCxnSpPr/>
          <p:nvPr/>
        </p:nvCxnSpPr>
        <p:spPr>
          <a:xfrm>
            <a:off x="2675128" y="1365183"/>
            <a:ext cx="0" cy="496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B895496-6F92-7641-9452-517DC8345D73}"/>
              </a:ext>
            </a:extLst>
          </p:cNvPr>
          <p:cNvSpPr txBox="1">
            <a:spLocks/>
          </p:cNvSpPr>
          <p:nvPr/>
        </p:nvSpPr>
        <p:spPr>
          <a:xfrm>
            <a:off x="350055" y="355946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REPORT ECONOMICO FINANZIARIO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E63ED48-8E10-9142-A0C0-B59104822464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00D44AC-E24B-DA49-9D34-13850A5407D2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3DB5E86-CE35-924A-AA29-35E297F806CB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/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621B601-893C-0446-BBD6-61491A368570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FC7BC43-E468-EC4A-89FE-0D196B1968A5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ADB9CE3-334C-C749-9A52-0DFCB8B2D191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8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417E9A-885B-4AB5-82EC-43B6D9F71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apezio 3">
            <a:extLst>
              <a:ext uri="{FF2B5EF4-FFF2-40B4-BE49-F238E27FC236}">
                <a16:creationId xmlns:a16="http://schemas.microsoft.com/office/drawing/2014/main" id="{2FD7430F-9498-A84D-9915-47D31329B8DD}"/>
              </a:ext>
            </a:extLst>
          </p:cNvPr>
          <p:cNvSpPr/>
          <p:nvPr/>
        </p:nvSpPr>
        <p:spPr>
          <a:xfrm>
            <a:off x="232620" y="4751914"/>
            <a:ext cx="4941546" cy="1536364"/>
          </a:xfrm>
          <a:prstGeom prst="trapezoid">
            <a:avLst/>
          </a:prstGeom>
          <a:solidFill>
            <a:srgbClr val="408E93"/>
          </a:solidFill>
          <a:ln>
            <a:solidFill>
              <a:srgbClr val="408E93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apezio 4">
            <a:extLst>
              <a:ext uri="{FF2B5EF4-FFF2-40B4-BE49-F238E27FC236}">
                <a16:creationId xmlns:a16="http://schemas.microsoft.com/office/drawing/2014/main" id="{62D7784C-C157-E440-9D14-F04333E9A98C}"/>
              </a:ext>
            </a:extLst>
          </p:cNvPr>
          <p:cNvSpPr/>
          <p:nvPr/>
        </p:nvSpPr>
        <p:spPr>
          <a:xfrm>
            <a:off x="624468" y="3304027"/>
            <a:ext cx="4159405" cy="1436564"/>
          </a:xfrm>
          <a:prstGeom prst="trapezoid">
            <a:avLst>
              <a:gd name="adj" fmla="val 2655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9009549-2A49-3D46-85BD-69C5D85FE723}"/>
              </a:ext>
            </a:extLst>
          </p:cNvPr>
          <p:cNvSpPr txBox="1"/>
          <p:nvPr/>
        </p:nvSpPr>
        <p:spPr>
          <a:xfrm>
            <a:off x="6373086" y="1206992"/>
            <a:ext cx="4997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Il ROE sia nel 2018 che nel 2019 presenta risultati soddisfacenti in quanto, a fronte di un risultato dell’area caratteristica non del tutto soddisfacente, l’azienda presenta una pressione finanziaria molto bassa e questo non influenza negativamente i suoi risultati. 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948AB15-A8E1-E746-B1DF-EA0F39BAA37E}"/>
              </a:ext>
            </a:extLst>
          </p:cNvPr>
          <p:cNvCxnSpPr>
            <a:cxnSpLocks/>
          </p:cNvCxnSpPr>
          <p:nvPr/>
        </p:nvCxnSpPr>
        <p:spPr>
          <a:xfrm flipH="1">
            <a:off x="4218583" y="2274838"/>
            <a:ext cx="868762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rapezio 29">
            <a:extLst>
              <a:ext uri="{FF2B5EF4-FFF2-40B4-BE49-F238E27FC236}">
                <a16:creationId xmlns:a16="http://schemas.microsoft.com/office/drawing/2014/main" id="{25556745-2168-D743-A6BC-535E001180DC}"/>
              </a:ext>
            </a:extLst>
          </p:cNvPr>
          <p:cNvSpPr/>
          <p:nvPr/>
        </p:nvSpPr>
        <p:spPr>
          <a:xfrm>
            <a:off x="1019859" y="1641937"/>
            <a:ext cx="3373721" cy="1650767"/>
          </a:xfrm>
          <a:prstGeom prst="trapezoid">
            <a:avLst>
              <a:gd name="adj" fmla="val 2411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2C47C65F-C584-E14A-9B0E-BD4DB72C159E}"/>
              </a:ext>
            </a:extLst>
          </p:cNvPr>
          <p:cNvCxnSpPr/>
          <p:nvPr/>
        </p:nvCxnSpPr>
        <p:spPr>
          <a:xfrm>
            <a:off x="2675128" y="1365183"/>
            <a:ext cx="0" cy="496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74389D0-D85F-484B-819B-AE7FA3621594}"/>
              </a:ext>
            </a:extLst>
          </p:cNvPr>
          <p:cNvSpPr txBox="1"/>
          <p:nvPr/>
        </p:nvSpPr>
        <p:spPr>
          <a:xfrm>
            <a:off x="1347534" y="1207057"/>
            <a:ext cx="140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ROE</a:t>
            </a:r>
            <a:r>
              <a:rPr lang="it-IT" sz="14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18</a:t>
            </a:r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 = 8.42%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8454BA4-D10F-1C40-A99C-DA8DBDEB2227}"/>
              </a:ext>
            </a:extLst>
          </p:cNvPr>
          <p:cNvSpPr txBox="1"/>
          <p:nvPr/>
        </p:nvSpPr>
        <p:spPr>
          <a:xfrm>
            <a:off x="2703393" y="1206992"/>
            <a:ext cx="135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ROE</a:t>
            </a:r>
            <a:r>
              <a:rPr lang="it-IT" sz="14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19</a:t>
            </a:r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 = 8.70%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F75839F-C9ED-A24F-A547-3ADCC13F4E56}"/>
              </a:ext>
            </a:extLst>
          </p:cNvPr>
          <p:cNvSpPr txBox="1"/>
          <p:nvPr/>
        </p:nvSpPr>
        <p:spPr>
          <a:xfrm>
            <a:off x="1374663" y="1866376"/>
            <a:ext cx="1558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ROI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6.20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  <a:endParaRPr lang="it-IT" sz="20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ROD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1.30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  <a:endParaRPr lang="it-IT" sz="20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Q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0.4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S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8D7F12A-0CE8-F54B-81E2-DE1CD820958F}"/>
              </a:ext>
            </a:extLst>
          </p:cNvPr>
          <p:cNvSpPr txBox="1"/>
          <p:nvPr/>
        </p:nvSpPr>
        <p:spPr>
          <a:xfrm>
            <a:off x="2749302" y="1872770"/>
            <a:ext cx="1558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ROI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5.43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ROD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1.21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Q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0.6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S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0F33B58-9085-9743-924A-90A40EBAE118}"/>
              </a:ext>
            </a:extLst>
          </p:cNvPr>
          <p:cNvSpPr txBox="1">
            <a:spLocks/>
          </p:cNvSpPr>
          <p:nvPr/>
        </p:nvSpPr>
        <p:spPr>
          <a:xfrm>
            <a:off x="350055" y="355946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REPORT ECONOMICO FINANZIARIO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F909757-DD87-EB4F-ACCD-01EBAC45F8CC}"/>
              </a:ext>
            </a:extLst>
          </p:cNvPr>
          <p:cNvSpPr txBox="1"/>
          <p:nvPr/>
        </p:nvSpPr>
        <p:spPr>
          <a:xfrm>
            <a:off x="6373085" y="2546310"/>
            <a:ext cx="49975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Il ROI</a:t>
            </a:r>
            <a:r>
              <a:rPr lang="it-IT" sz="1400" dirty="0">
                <a:solidFill>
                  <a:schemeClr val="bg1"/>
                </a:solidFill>
                <a:latin typeface="Agency FB" panose="020B0503020202020204" pitchFamily="34" charset="0"/>
              </a:rPr>
              <a:t>19</a:t>
            </a:r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, d’altro canto, non essendo influenzato dall’area finanziaria, rispecchia l’andamento insufficiente dell’area caratteristica poiché l’azienda risulta avere un EBIT relativamente basso rispetto al capitale investito.</a:t>
            </a:r>
          </a:p>
          <a:p>
            <a:pPr algn="just"/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Inoltre, il ROI diminuisce rispetto al 2018 poiché, a fronte di un aumento delle dimensioni dell’azienda e quindi del capitale investito, non si ha un pari aumento dei suoi risultati.</a:t>
            </a:r>
          </a:p>
          <a:p>
            <a:pPr algn="just"/>
            <a:endParaRPr lang="it-IT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just"/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Questa è una situazione attendibile per un’azienda operante in questo settore in quanto sono richiesti degli ingenti investimenti che spesso portano un guadagno nel lungo periodo.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AE2F0A7-EBF8-8D4D-9535-0F30948BE3F2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00A0FE7-07A9-8B4F-BC24-C14A4A339E47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0D6BE82-923B-6A4B-B20E-7C4988DA34E7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/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4EF7FA2-EA8B-CE42-9216-7CF9E484687C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7A3AEAA-A2F5-2342-93DE-5E40E56793B0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A428E08-AA6E-554E-B7BC-B8ABC9E41476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rapezio 3">
            <a:extLst>
              <a:ext uri="{FF2B5EF4-FFF2-40B4-BE49-F238E27FC236}">
                <a16:creationId xmlns:a16="http://schemas.microsoft.com/office/drawing/2014/main" id="{2FD7430F-9498-A84D-9915-47D31329B8DD}"/>
              </a:ext>
            </a:extLst>
          </p:cNvPr>
          <p:cNvSpPr/>
          <p:nvPr/>
        </p:nvSpPr>
        <p:spPr>
          <a:xfrm>
            <a:off x="232620" y="4751914"/>
            <a:ext cx="4941546" cy="1536364"/>
          </a:xfrm>
          <a:prstGeom prst="trapezoid">
            <a:avLst/>
          </a:prstGeom>
          <a:solidFill>
            <a:srgbClr val="408E93"/>
          </a:solidFill>
          <a:ln>
            <a:solidFill>
              <a:srgbClr val="408E93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apezio 4">
            <a:extLst>
              <a:ext uri="{FF2B5EF4-FFF2-40B4-BE49-F238E27FC236}">
                <a16:creationId xmlns:a16="http://schemas.microsoft.com/office/drawing/2014/main" id="{62D7784C-C157-E440-9D14-F04333E9A98C}"/>
              </a:ext>
            </a:extLst>
          </p:cNvPr>
          <p:cNvSpPr/>
          <p:nvPr/>
        </p:nvSpPr>
        <p:spPr>
          <a:xfrm>
            <a:off x="624468" y="3304027"/>
            <a:ext cx="4159405" cy="1436564"/>
          </a:xfrm>
          <a:prstGeom prst="trapezoid">
            <a:avLst>
              <a:gd name="adj" fmla="val 2655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E53E5AB-7F16-704D-9DF9-8FBEF72155D1}"/>
              </a:ext>
            </a:extLst>
          </p:cNvPr>
          <p:cNvSpPr txBox="1"/>
          <p:nvPr/>
        </p:nvSpPr>
        <p:spPr>
          <a:xfrm>
            <a:off x="6501760" y="1690062"/>
            <a:ext cx="47875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</a:rPr>
              <a:t>Le vendite molto basse rispetto ai ricavi sono dovute ai lavori in corso su ordinazione nel 2018 e causano un valore del ROS molto alto rispetto all’anno successivo in cui si configurano valori soddisfacenti ma maggiormente nella media. </a:t>
            </a:r>
          </a:p>
          <a:p>
            <a:pPr algn="just"/>
            <a:endParaRPr lang="it-IT" sz="2000" dirty="0">
              <a:solidFill>
                <a:schemeClr val="bg1"/>
              </a:solidFill>
              <a:latin typeface="Agency FB" panose="020B0503020202020204" pitchFamily="34" charset="77"/>
            </a:endParaRPr>
          </a:p>
          <a:p>
            <a:pPr algn="just"/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</a:rPr>
              <a:t>I bassi valori del ROT nei 2 anni rispecchiano  la natura dell’azienda che ovviamente punta sul valore del prodotto piuttosto che su alti volumi di vendita.</a:t>
            </a:r>
          </a:p>
          <a:p>
            <a:pPr algn="just"/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</a:rPr>
              <a:t>L’incremento nell’anno successivo è dovuto ad un significativo aumento delle vendite.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E57C7D9-2E73-5B45-A63E-1B8740FC778E}"/>
              </a:ext>
            </a:extLst>
          </p:cNvPr>
          <p:cNvCxnSpPr>
            <a:cxnSpLocks/>
          </p:cNvCxnSpPr>
          <p:nvPr/>
        </p:nvCxnSpPr>
        <p:spPr>
          <a:xfrm flipH="1">
            <a:off x="4629829" y="3987891"/>
            <a:ext cx="868762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rapezio 31">
            <a:extLst>
              <a:ext uri="{FF2B5EF4-FFF2-40B4-BE49-F238E27FC236}">
                <a16:creationId xmlns:a16="http://schemas.microsoft.com/office/drawing/2014/main" id="{3436C445-E4A2-E245-8F19-ABDE27CAB258}"/>
              </a:ext>
            </a:extLst>
          </p:cNvPr>
          <p:cNvSpPr/>
          <p:nvPr/>
        </p:nvSpPr>
        <p:spPr>
          <a:xfrm>
            <a:off x="1019859" y="1641937"/>
            <a:ext cx="3373721" cy="1650767"/>
          </a:xfrm>
          <a:prstGeom prst="trapezoid">
            <a:avLst>
              <a:gd name="adj" fmla="val 2411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2C47C65F-C584-E14A-9B0E-BD4DB72C159E}"/>
              </a:ext>
            </a:extLst>
          </p:cNvPr>
          <p:cNvCxnSpPr/>
          <p:nvPr/>
        </p:nvCxnSpPr>
        <p:spPr>
          <a:xfrm>
            <a:off x="2675128" y="1365183"/>
            <a:ext cx="0" cy="496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B9B34C8C-8282-FF45-ACCC-8800DF358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2C275A3-F373-1748-A332-0268AEC612B7}"/>
              </a:ext>
            </a:extLst>
          </p:cNvPr>
          <p:cNvSpPr txBox="1"/>
          <p:nvPr/>
        </p:nvSpPr>
        <p:spPr>
          <a:xfrm>
            <a:off x="1347534" y="1207057"/>
            <a:ext cx="140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ROE</a:t>
            </a:r>
            <a:r>
              <a:rPr lang="it-IT" sz="14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18</a:t>
            </a:r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 = 8.42%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C8F19DF-9AB6-D847-9EFF-1616C8863D79}"/>
              </a:ext>
            </a:extLst>
          </p:cNvPr>
          <p:cNvSpPr txBox="1"/>
          <p:nvPr/>
        </p:nvSpPr>
        <p:spPr>
          <a:xfrm>
            <a:off x="2703393" y="1206992"/>
            <a:ext cx="135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ROE</a:t>
            </a:r>
            <a:r>
              <a:rPr lang="it-IT" sz="14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19</a:t>
            </a:r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 = 8.70%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2446C27-5AEE-5042-950E-15246783135E}"/>
              </a:ext>
            </a:extLst>
          </p:cNvPr>
          <p:cNvSpPr txBox="1"/>
          <p:nvPr/>
        </p:nvSpPr>
        <p:spPr>
          <a:xfrm>
            <a:off x="1374663" y="1866376"/>
            <a:ext cx="1558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ROI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6.20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  <a:endParaRPr lang="it-IT" sz="20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ROD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1.30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  <a:endParaRPr lang="it-IT" sz="20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Q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0.4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S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CC64251-C000-614B-99FC-C86C224B0654}"/>
              </a:ext>
            </a:extLst>
          </p:cNvPr>
          <p:cNvSpPr txBox="1"/>
          <p:nvPr/>
        </p:nvSpPr>
        <p:spPr>
          <a:xfrm>
            <a:off x="2749302" y="1872770"/>
            <a:ext cx="1558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ROI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5.43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ROD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1.21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Q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0.6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S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AB013FA-4632-6B45-866A-9AB2BD966A77}"/>
              </a:ext>
            </a:extLst>
          </p:cNvPr>
          <p:cNvSpPr txBox="1"/>
          <p:nvPr/>
        </p:nvSpPr>
        <p:spPr>
          <a:xfrm>
            <a:off x="2780005" y="3602437"/>
            <a:ext cx="155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ROS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8.03</a:t>
            </a:r>
            <a:r>
              <a:rPr lang="it-IT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  <a:endParaRPr lang="it-IT" sz="105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ROT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0.68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7CFCF52-76E5-484E-9295-2CFAFAA9D349}"/>
              </a:ext>
            </a:extLst>
          </p:cNvPr>
          <p:cNvSpPr txBox="1"/>
          <p:nvPr/>
        </p:nvSpPr>
        <p:spPr>
          <a:xfrm>
            <a:off x="1042778" y="3606810"/>
            <a:ext cx="1660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ROS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175.15</a:t>
            </a:r>
            <a:r>
              <a:rPr lang="it-IT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  <a:endParaRPr lang="it-IT" sz="11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ROT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0.04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479D0A4-8CB5-1E40-BF23-5E5EC62D3B32}"/>
              </a:ext>
            </a:extLst>
          </p:cNvPr>
          <p:cNvSpPr txBox="1">
            <a:spLocks/>
          </p:cNvSpPr>
          <p:nvPr/>
        </p:nvSpPr>
        <p:spPr>
          <a:xfrm>
            <a:off x="350055" y="355946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REPORT ECONOMICO FINANZIARIO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8E88DDE-C4E7-DD40-8921-67A2085433EB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DD302D5-D926-0E4F-AD48-BABB4D187385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F6C7B89-A260-A046-A188-CC530F3E5D36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/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0138C97-5703-634E-A470-1C1505727F67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2860A20-81F0-FB4A-B6EE-7F74734714FE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3EA6F97-E21C-A743-8C72-D04B0919FE3B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7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417E9A-885B-4AB5-82EC-43B6D9F71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EC7824-3103-764A-A974-F18016858B80}"/>
              </a:ext>
            </a:extLst>
          </p:cNvPr>
          <p:cNvSpPr txBox="1"/>
          <p:nvPr/>
        </p:nvSpPr>
        <p:spPr>
          <a:xfrm>
            <a:off x="1347534" y="1207057"/>
            <a:ext cx="140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ROE</a:t>
            </a:r>
            <a:r>
              <a:rPr lang="it-IT" sz="14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18</a:t>
            </a:r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 = 8.42%</a:t>
            </a:r>
          </a:p>
        </p:txBody>
      </p:sp>
      <p:sp>
        <p:nvSpPr>
          <p:cNvPr id="4" name="Trapezio 3">
            <a:extLst>
              <a:ext uri="{FF2B5EF4-FFF2-40B4-BE49-F238E27FC236}">
                <a16:creationId xmlns:a16="http://schemas.microsoft.com/office/drawing/2014/main" id="{2FD7430F-9498-A84D-9915-47D31329B8DD}"/>
              </a:ext>
            </a:extLst>
          </p:cNvPr>
          <p:cNvSpPr/>
          <p:nvPr/>
        </p:nvSpPr>
        <p:spPr>
          <a:xfrm>
            <a:off x="232620" y="4751914"/>
            <a:ext cx="4941546" cy="1536364"/>
          </a:xfrm>
          <a:prstGeom prst="trapezoid">
            <a:avLst/>
          </a:prstGeom>
          <a:solidFill>
            <a:srgbClr val="408E93"/>
          </a:solidFill>
          <a:ln>
            <a:solidFill>
              <a:srgbClr val="408E93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rapezio 4">
            <a:extLst>
              <a:ext uri="{FF2B5EF4-FFF2-40B4-BE49-F238E27FC236}">
                <a16:creationId xmlns:a16="http://schemas.microsoft.com/office/drawing/2014/main" id="{62D7784C-C157-E440-9D14-F04333E9A98C}"/>
              </a:ext>
            </a:extLst>
          </p:cNvPr>
          <p:cNvSpPr/>
          <p:nvPr/>
        </p:nvSpPr>
        <p:spPr>
          <a:xfrm>
            <a:off x="624468" y="3304027"/>
            <a:ext cx="4159405" cy="1436564"/>
          </a:xfrm>
          <a:prstGeom prst="trapezoid">
            <a:avLst>
              <a:gd name="adj" fmla="val 2655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rapezio 8">
            <a:extLst>
              <a:ext uri="{FF2B5EF4-FFF2-40B4-BE49-F238E27FC236}">
                <a16:creationId xmlns:a16="http://schemas.microsoft.com/office/drawing/2014/main" id="{36A662A1-13DF-BD4B-994C-6BD6111E0C1E}"/>
              </a:ext>
            </a:extLst>
          </p:cNvPr>
          <p:cNvSpPr/>
          <p:nvPr/>
        </p:nvSpPr>
        <p:spPr>
          <a:xfrm>
            <a:off x="1019859" y="1641937"/>
            <a:ext cx="3373721" cy="1650767"/>
          </a:xfrm>
          <a:prstGeom prst="trapezoid">
            <a:avLst>
              <a:gd name="adj" fmla="val 2411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57EF123-FC28-8E45-9193-1D335903079F}"/>
              </a:ext>
            </a:extLst>
          </p:cNvPr>
          <p:cNvSpPr txBox="1"/>
          <p:nvPr/>
        </p:nvSpPr>
        <p:spPr>
          <a:xfrm>
            <a:off x="2780005" y="3602437"/>
            <a:ext cx="155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ROS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8.03</a:t>
            </a:r>
            <a:r>
              <a:rPr lang="it-IT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  <a:endParaRPr lang="it-IT" sz="105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ROT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0.68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DB78578-C3CA-EF4C-870C-47285A27EFCB}"/>
              </a:ext>
            </a:extLst>
          </p:cNvPr>
          <p:cNvSpPr txBox="1"/>
          <p:nvPr/>
        </p:nvSpPr>
        <p:spPr>
          <a:xfrm>
            <a:off x="1042778" y="3606810"/>
            <a:ext cx="1660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ROS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175.15</a:t>
            </a:r>
            <a:r>
              <a:rPr lang="it-IT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  <a:endParaRPr lang="it-IT" sz="11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ROT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0.04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5441402-B810-6544-BF08-EEAAA46681AF}"/>
              </a:ext>
            </a:extLst>
          </p:cNvPr>
          <p:cNvSpPr txBox="1"/>
          <p:nvPr/>
        </p:nvSpPr>
        <p:spPr>
          <a:xfrm>
            <a:off x="1374663" y="1866376"/>
            <a:ext cx="1558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ROI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6.20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  <a:endParaRPr lang="it-IT" sz="20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ROD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1.30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  <a:endParaRPr lang="it-IT" sz="20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Q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0.4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S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207DA9F-0C8D-9042-BD6B-B0E6F14C96E7}"/>
              </a:ext>
            </a:extLst>
          </p:cNvPr>
          <p:cNvSpPr txBox="1"/>
          <p:nvPr/>
        </p:nvSpPr>
        <p:spPr>
          <a:xfrm>
            <a:off x="624468" y="4919931"/>
            <a:ext cx="2205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GIA.CRE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96</a:t>
            </a:r>
            <a:r>
              <a:rPr lang="it-IT" dirty="0">
                <a:latin typeface="Agency FB" panose="020B0503020202020204" pitchFamily="34" charset="77"/>
                <a:cs typeface="Apple Chancery" panose="03020702040506060504" pitchFamily="66" charset="-79"/>
              </a:rPr>
              <a:t>gg</a:t>
            </a:r>
            <a:endParaRPr lang="it-IT" sz="11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GIA.DEB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138</a:t>
            </a:r>
            <a:r>
              <a:rPr lang="it-IT" dirty="0">
                <a:latin typeface="Agency FB" panose="020B0503020202020204" pitchFamily="34" charset="77"/>
                <a:cs typeface="Apple Chancery" panose="03020702040506060504" pitchFamily="66" charset="-79"/>
              </a:rPr>
              <a:t>gg</a:t>
            </a:r>
          </a:p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GIA. PF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18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1475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gg</a:t>
            </a:r>
            <a:endParaRPr lang="it-IT" sz="24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27D4EF0-CCB5-5B4E-8D44-04C67C824D1C}"/>
              </a:ext>
            </a:extLst>
          </p:cNvPr>
          <p:cNvSpPr txBox="1"/>
          <p:nvPr/>
        </p:nvSpPr>
        <p:spPr>
          <a:xfrm>
            <a:off x="2749302" y="1872770"/>
            <a:ext cx="1558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ROI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5.43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ROD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1.21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%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Q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0.6</a:t>
            </a:r>
          </a:p>
          <a:p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S</a:t>
            </a:r>
            <a:r>
              <a:rPr lang="it-IT" sz="12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000" dirty="0">
                <a:latin typeface="Agency FB" panose="020B0503020202020204" pitchFamily="34" charset="77"/>
                <a:cs typeface="Apple Chancery" panose="03020702040506060504" pitchFamily="66" charset="-79"/>
              </a:rPr>
              <a:t>= 1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C6357F0-6B98-E444-B5EF-7B2B620E2BEA}"/>
              </a:ext>
            </a:extLst>
          </p:cNvPr>
          <p:cNvSpPr txBox="1"/>
          <p:nvPr/>
        </p:nvSpPr>
        <p:spPr>
          <a:xfrm>
            <a:off x="2780005" y="4919931"/>
            <a:ext cx="2065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GIA.CRE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4</a:t>
            </a:r>
            <a:r>
              <a:rPr lang="it-IT" dirty="0">
                <a:latin typeface="Agency FB" panose="020B0503020202020204" pitchFamily="34" charset="77"/>
                <a:cs typeface="Apple Chancery" panose="03020702040506060504" pitchFamily="66" charset="-79"/>
              </a:rPr>
              <a:t>gg</a:t>
            </a:r>
            <a:endParaRPr lang="it-IT" sz="11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GIA.DEB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133</a:t>
            </a:r>
            <a:r>
              <a:rPr lang="it-IT" dirty="0">
                <a:latin typeface="Agency FB" panose="020B0503020202020204" pitchFamily="34" charset="77"/>
                <a:cs typeface="Apple Chancery" panose="03020702040506060504" pitchFamily="66" charset="-79"/>
              </a:rPr>
              <a:t>gg</a:t>
            </a:r>
          </a:p>
          <a:p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GIA. PF</a:t>
            </a:r>
            <a:r>
              <a:rPr lang="it-IT" sz="1400" dirty="0">
                <a:latin typeface="Agency FB" panose="020B0503020202020204" pitchFamily="34" charset="77"/>
                <a:cs typeface="Apple Chancery" panose="03020702040506060504" pitchFamily="66" charset="-79"/>
              </a:rPr>
              <a:t>19 </a:t>
            </a:r>
            <a:r>
              <a:rPr lang="it-IT" sz="2400" dirty="0">
                <a:latin typeface="Agency FB" panose="020B0503020202020204" pitchFamily="34" charset="77"/>
                <a:cs typeface="Apple Chancery" panose="03020702040506060504" pitchFamily="66" charset="-79"/>
              </a:rPr>
              <a:t>= 80</a:t>
            </a:r>
            <a:r>
              <a:rPr lang="it-IT" dirty="0">
                <a:latin typeface="Agency FB" panose="020B0503020202020204" pitchFamily="34" charset="77"/>
                <a:cs typeface="Apple Chancery" panose="03020702040506060504" pitchFamily="66" charset="-79"/>
              </a:rPr>
              <a:t>gg</a:t>
            </a:r>
            <a:endParaRPr lang="it-IT" sz="2400" dirty="0">
              <a:latin typeface="Agency FB" panose="020B0503020202020204" pitchFamily="34" charset="77"/>
              <a:cs typeface="Apple Chancery" panose="03020702040506060504" pitchFamily="66" charset="-79"/>
            </a:endParaRP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2C47C65F-C584-E14A-9B0E-BD4DB72C159E}"/>
              </a:ext>
            </a:extLst>
          </p:cNvPr>
          <p:cNvCxnSpPr/>
          <p:nvPr/>
        </p:nvCxnSpPr>
        <p:spPr>
          <a:xfrm>
            <a:off x="2675128" y="1365183"/>
            <a:ext cx="0" cy="496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38F7D33-3360-3F49-BC5F-911D58A6345E}"/>
              </a:ext>
            </a:extLst>
          </p:cNvPr>
          <p:cNvSpPr txBox="1"/>
          <p:nvPr/>
        </p:nvSpPr>
        <p:spPr>
          <a:xfrm>
            <a:off x="6404371" y="1607102"/>
            <a:ext cx="49923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</a:rPr>
              <a:t>La variazione del valore della giacenza dei crediti nei 2 anni è prevalentemente dovuta al forte aumento delle vendite nel 2019 con un’invarianza dei crediti commerciali.</a:t>
            </a:r>
          </a:p>
          <a:p>
            <a:pPr algn="just"/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</a:rPr>
              <a:t>La diminuzione del periodo di giacenza risulta comunque essere un aspetto molto positivo.</a:t>
            </a:r>
          </a:p>
          <a:p>
            <a:pPr algn="just"/>
            <a:endParaRPr lang="it-IT" sz="2000" dirty="0">
              <a:solidFill>
                <a:schemeClr val="bg1"/>
              </a:solidFill>
              <a:latin typeface="Agency FB" panose="020B0503020202020204" pitchFamily="34" charset="77"/>
            </a:endParaRPr>
          </a:p>
          <a:p>
            <a:pPr algn="just"/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</a:rPr>
              <a:t>La giacenza debiti rimane invariata e si attesta su un valore comunque molto buono. </a:t>
            </a:r>
          </a:p>
          <a:p>
            <a:pPr algn="just"/>
            <a:endParaRPr lang="it-IT" sz="2000" dirty="0">
              <a:solidFill>
                <a:schemeClr val="bg1"/>
              </a:solidFill>
              <a:latin typeface="Agency FB" panose="020B0503020202020204" pitchFamily="34" charset="77"/>
            </a:endParaRPr>
          </a:p>
          <a:p>
            <a:pPr algn="just"/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</a:rPr>
              <a:t>Per quanto riguarda la giacenza dei prodotti finiti, possiamo vedere come l’altissimo valore del 2018 sia causato da vendite molto basse e tenda verso valori più standard nell’anno successivo.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D9E33E1A-1F8A-8F41-A35C-A9E8716376ED}"/>
              </a:ext>
            </a:extLst>
          </p:cNvPr>
          <p:cNvCxnSpPr>
            <a:cxnSpLocks/>
          </p:cNvCxnSpPr>
          <p:nvPr/>
        </p:nvCxnSpPr>
        <p:spPr>
          <a:xfrm flipH="1">
            <a:off x="5070551" y="5562048"/>
            <a:ext cx="868762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87ADCAB-1321-EF42-8C22-42463F7AA477}"/>
              </a:ext>
            </a:extLst>
          </p:cNvPr>
          <p:cNvSpPr txBox="1"/>
          <p:nvPr/>
        </p:nvSpPr>
        <p:spPr>
          <a:xfrm>
            <a:off x="2703393" y="1206992"/>
            <a:ext cx="135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ROE</a:t>
            </a:r>
            <a:r>
              <a:rPr lang="it-IT" sz="14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19</a:t>
            </a:r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  <a:cs typeface="Apple Chancery" panose="03020702040506060504" pitchFamily="66" charset="-79"/>
              </a:rPr>
              <a:t> = 8.70%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E044FFC-BE81-A541-9C97-3986464A46D8}"/>
              </a:ext>
            </a:extLst>
          </p:cNvPr>
          <p:cNvSpPr txBox="1">
            <a:spLocks/>
          </p:cNvSpPr>
          <p:nvPr/>
        </p:nvSpPr>
        <p:spPr>
          <a:xfrm>
            <a:off x="350055" y="355946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REPORT ECONOMICO FINANZIARIO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5558AEC-48F8-264A-B09B-215EFB7548E5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2B5F583-A33D-D14C-944C-7D9A7CF555B9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65B4CC7-C1BA-F84C-932D-08F9616C7F60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/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A5674C5-F96B-3B43-8CAD-48DF50B214BE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145EFFC-68A9-544E-9977-4F02C7CB08CA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9996335-5795-0343-8F7B-75361E20F044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4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417E9A-885B-4AB5-82EC-43B6D9F71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85206772-6EB6-DA41-AF15-833DF0213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875974"/>
              </p:ext>
            </p:extLst>
          </p:nvPr>
        </p:nvGraphicFramePr>
        <p:xfrm>
          <a:off x="6466353" y="1007196"/>
          <a:ext cx="4847743" cy="3159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5EF349-1DA4-4267-8B3D-426642BD9611}"/>
              </a:ext>
            </a:extLst>
          </p:cNvPr>
          <p:cNvSpPr txBox="1"/>
          <p:nvPr/>
        </p:nvSpPr>
        <p:spPr>
          <a:xfrm>
            <a:off x="8667317" y="4331545"/>
            <a:ext cx="194206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Agency FB" pitchFamily="2" charset="77"/>
                <a:cs typeface="Calibri"/>
              </a:rPr>
              <a:t>CCN</a:t>
            </a:r>
            <a:r>
              <a:rPr lang="it-IT" sz="1400" dirty="0">
                <a:solidFill>
                  <a:schemeClr val="bg1"/>
                </a:solidFill>
                <a:latin typeface="Agency FB" pitchFamily="2" charset="77"/>
                <a:cs typeface="Calibri"/>
              </a:rPr>
              <a:t>18</a:t>
            </a:r>
            <a:r>
              <a:rPr lang="it-IT" sz="2000" dirty="0">
                <a:solidFill>
                  <a:schemeClr val="bg1"/>
                </a:solidFill>
                <a:latin typeface="Agency FB" pitchFamily="2" charset="77"/>
                <a:cs typeface="Calibri"/>
              </a:rPr>
              <a:t> = -216.011.620</a:t>
            </a:r>
          </a:p>
          <a:p>
            <a:r>
              <a:rPr lang="it-IT" sz="2000" dirty="0">
                <a:solidFill>
                  <a:schemeClr val="bg1"/>
                </a:solidFill>
                <a:latin typeface="Agency FB" pitchFamily="2" charset="77"/>
                <a:cs typeface="Calibri"/>
              </a:rPr>
              <a:t>CCN</a:t>
            </a:r>
            <a:r>
              <a:rPr lang="it-IT" sz="1400" dirty="0">
                <a:solidFill>
                  <a:schemeClr val="bg1"/>
                </a:solidFill>
                <a:latin typeface="Agency FB" pitchFamily="2" charset="77"/>
                <a:cs typeface="Calibri"/>
              </a:rPr>
              <a:t>19</a:t>
            </a:r>
            <a:r>
              <a:rPr lang="it-IT" sz="2000" dirty="0">
                <a:solidFill>
                  <a:schemeClr val="bg1"/>
                </a:solidFill>
                <a:latin typeface="Agency FB" pitchFamily="2" charset="77"/>
                <a:cs typeface="Calibri"/>
              </a:rPr>
              <a:t> = -241.218.875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D503B4C1-7256-467A-BCE4-739A24A02EF9}"/>
              </a:ext>
            </a:extLst>
          </p:cNvPr>
          <p:cNvGrpSpPr/>
          <p:nvPr/>
        </p:nvGrpSpPr>
        <p:grpSpPr>
          <a:xfrm>
            <a:off x="1090941" y="1346409"/>
            <a:ext cx="5193323" cy="3063008"/>
            <a:chOff x="937757" y="1570992"/>
            <a:chExt cx="4690748" cy="2803926"/>
          </a:xfrm>
        </p:grpSpPr>
        <p:graphicFrame>
          <p:nvGraphicFramePr>
            <p:cNvPr id="18" name="Grafico 17">
              <a:extLst>
                <a:ext uri="{FF2B5EF4-FFF2-40B4-BE49-F238E27FC236}">
                  <a16:creationId xmlns:a16="http://schemas.microsoft.com/office/drawing/2014/main" id="{00000000-0008-0000-0000-000005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10749153"/>
                </p:ext>
              </p:extLst>
            </p:nvPr>
          </p:nvGraphicFramePr>
          <p:xfrm>
            <a:off x="1102225" y="1570992"/>
            <a:ext cx="452628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9" name="Grafico 18">
              <a:extLst>
                <a:ext uri="{FF2B5EF4-FFF2-40B4-BE49-F238E27FC236}">
                  <a16:creationId xmlns:a16="http://schemas.microsoft.com/office/drawing/2014/main" id="{00000000-0008-0000-0000-000006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77975841"/>
                </p:ext>
              </p:extLst>
            </p:nvPr>
          </p:nvGraphicFramePr>
          <p:xfrm>
            <a:off x="937757" y="1638918"/>
            <a:ext cx="4526280" cy="273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CCFA7E03-58A1-574C-B36F-AB83E1D24577}"/>
              </a:ext>
            </a:extLst>
          </p:cNvPr>
          <p:cNvSpPr txBox="1">
            <a:spLocks/>
          </p:cNvSpPr>
          <p:nvPr/>
        </p:nvSpPr>
        <p:spPr>
          <a:xfrm>
            <a:off x="350055" y="355946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REPORT ECONOMICO FINANZIARIO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D797E95-E853-43A6-B7E3-4E99C5058738}"/>
              </a:ext>
            </a:extLst>
          </p:cNvPr>
          <p:cNvSpPr txBox="1"/>
          <p:nvPr/>
        </p:nvSpPr>
        <p:spPr>
          <a:xfrm>
            <a:off x="666199" y="4463865"/>
            <a:ext cx="7592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Dall’analisi sul margine di struttura possiamo notare come la solidità dell’azienda sia a rischio così come la sua liquidità. </a:t>
            </a:r>
          </a:p>
          <a:p>
            <a:pPr algn="just"/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Il basso valore del Quick Ratio ci indica infatti che il passivo corrente è molto più alto della disponibilità di liquidità mentre il rischio finanziario evidenzia una situazione finanziaria piuttosto buona nel 2018 che peggiora lievemente nel 2019 a causa dell’aumento dei Mezzi di Terzi Finanziari.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4618B7-C2D9-264D-9902-48EAC85877B0}"/>
              </a:ext>
            </a:extLst>
          </p:cNvPr>
          <p:cNvSpPr txBox="1"/>
          <p:nvPr/>
        </p:nvSpPr>
        <p:spPr>
          <a:xfrm>
            <a:off x="2354159" y="1115577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Agency FB" pitchFamily="2" charset="77"/>
              </a:rPr>
              <a:t>Margini di Struttura</a:t>
            </a:r>
          </a:p>
        </p:txBody>
      </p:sp>
      <p:pic>
        <p:nvPicPr>
          <p:cNvPr id="20" name="Immagine 4">
            <a:extLst>
              <a:ext uri="{FF2B5EF4-FFF2-40B4-BE49-F238E27FC236}">
                <a16:creationId xmlns:a16="http://schemas.microsoft.com/office/drawing/2014/main" id="{A565173E-D930-4393-999A-ED8D9CA02F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403155" y="4279069"/>
            <a:ext cx="5624050" cy="316199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47B2383-0958-234E-BD55-3680A563CEE1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7B82394-483E-1E40-B29E-AA69CB2DFF93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2053BB6-82A4-2245-94A3-2954D46A2A41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/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DAA5CEE-978D-9740-8E2F-52F3C1DEA6F3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EDD6110-06A4-D640-AD94-A65942AB2E31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DD15AEA-F67A-DB46-8045-163E13942DEF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4">
            <a:extLst>
              <a:ext uri="{FF2B5EF4-FFF2-40B4-BE49-F238E27FC236}">
                <a16:creationId xmlns:a16="http://schemas.microsoft.com/office/drawing/2014/main" id="{886AE5A8-2A75-4D4D-BC78-8E363C7E2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98979" y="2316778"/>
            <a:ext cx="5624050" cy="3161999"/>
          </a:xfrm>
          <a:prstGeom prst="rect">
            <a:avLst/>
          </a:prstGeom>
        </p:spPr>
      </p:pic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DD4F15A2-D55B-C84C-81C4-D6519EABB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E2008F-D471-AD43-A745-CEABCF2466EB}"/>
              </a:ext>
            </a:extLst>
          </p:cNvPr>
          <p:cNvSpPr txBox="1">
            <a:spLocks/>
          </p:cNvSpPr>
          <p:nvPr/>
        </p:nvSpPr>
        <p:spPr>
          <a:xfrm>
            <a:off x="410150" y="387785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MODELLO DI BUSINESS</a:t>
            </a:r>
            <a:endParaRPr lang="en-US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4E922FE-BB92-774A-9D42-7D97AD15363C}"/>
              </a:ext>
            </a:extLst>
          </p:cNvPr>
          <p:cNvSpPr txBox="1"/>
          <p:nvPr/>
        </p:nvSpPr>
        <p:spPr>
          <a:xfrm>
            <a:off x="368432" y="1085752"/>
            <a:ext cx="803261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>
                <a:solidFill>
                  <a:schemeClr val="bg1"/>
                </a:solidFill>
                <a:latin typeface="Agency FB" panose="020B0503020202020204" pitchFamily="34" charset="77"/>
              </a:rPr>
              <a:t>KEY ACTIVITIES: </a:t>
            </a:r>
          </a:p>
          <a:p>
            <a:pPr algn="just"/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  <a:cs typeface="Calibri"/>
              </a:rPr>
              <a:t>I principali prodotti dell’azienda sono: la famiglia di lanciatori satellitari VEGA, la cui nuova versione dovrebbe essere pronta per il lancio nella fine del 2020, e i sistemi di propulsione per la famiglia di missili terra aria CAMM-ER e dell’Aster 30, uno dei migliori e tecnologicamente avanzati missili per la difesa aerea. 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8DC3195-7333-4443-9DB1-15AD979EB1CF}"/>
              </a:ext>
            </a:extLst>
          </p:cNvPr>
          <p:cNvSpPr txBox="1"/>
          <p:nvPr/>
        </p:nvSpPr>
        <p:spPr>
          <a:xfrm>
            <a:off x="368432" y="2516848"/>
            <a:ext cx="8032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>
                <a:solidFill>
                  <a:schemeClr val="bg1"/>
                </a:solidFill>
                <a:latin typeface="Agency FB" panose="020B0503020202020204" pitchFamily="34" charset="77"/>
              </a:rPr>
              <a:t>VALUE PROPOSITION:</a:t>
            </a:r>
          </a:p>
          <a:p>
            <a:pPr algn="just"/>
            <a:r>
              <a:rPr lang="it-IT" dirty="0">
                <a:solidFill>
                  <a:schemeClr val="bg1"/>
                </a:solidFill>
                <a:latin typeface="Agency FB" pitchFamily="2" charset="77"/>
              </a:rPr>
              <a:t>La Value Proposition dell’Avio è quella di essere un’eccellenza italiana con alta flessibilità nelle tipologie di carico dei propri lanciatori spaziali, sempre pronta ad innovarsi grazie alla collaborazione strutturata con università, centri di ricerca e partner e con un particolare riguardo nella ricerca di propellenti a basso impatto ambientale. Infatti l’azienda non ha particolari competitors nel panorama europeo perché nel campo della ricerca spaziale le varie agenzie collaborano per creare tecnologie all’avanguardia e prodotti per il futuro dell’esplorazione spaziale. </a:t>
            </a:r>
            <a:endParaRPr lang="it-IT" dirty="0">
              <a:solidFill>
                <a:schemeClr val="bg1"/>
              </a:solidFill>
              <a:latin typeface="Agency FB" pitchFamily="2" charset="77"/>
              <a:cs typeface="Calibri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80EBB18-A86F-42B8-8C5C-E7BB61C64B50}"/>
              </a:ext>
            </a:extLst>
          </p:cNvPr>
          <p:cNvSpPr txBox="1"/>
          <p:nvPr/>
        </p:nvSpPr>
        <p:spPr>
          <a:xfrm>
            <a:off x="368432" y="4778941"/>
            <a:ext cx="8032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>
                <a:solidFill>
                  <a:schemeClr val="bg1"/>
                </a:solidFill>
                <a:latin typeface="Agency FB" panose="020B0503020202020204" pitchFamily="34" charset="77"/>
              </a:rPr>
              <a:t>CHANNELS:</a:t>
            </a:r>
          </a:p>
          <a:p>
            <a:pPr algn="just"/>
            <a:r>
              <a:rPr lang="it-IT" dirty="0">
                <a:solidFill>
                  <a:schemeClr val="bg1"/>
                </a:solidFill>
                <a:latin typeface="Agency FB" pitchFamily="2" charset="77"/>
              </a:rPr>
              <a:t>I canali utilizzati da Avio sono il sito web e le conferenze che periodicamente vengono dedicate ai clienti interessati. Inoltre, riveste un ruolo fondamentale l’affermazione che l’azienda ha nel suo settore.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94CD05-52E4-D141-B3EB-8856371FDBBD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2CAB344-1914-BB4F-AE61-8708DDA4BCBF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4AAD6F1-8F79-3C49-B5DC-436C218256DC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C6F5A15-2F53-224C-AD64-A1E3D00555A0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/>
              <a:t>MODELLO</a:t>
            </a:r>
            <a:endParaRPr lang="en-US" sz="2000" dirty="0"/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C938035-8DF3-EF43-8D82-EC7C5BFFF395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A847240-9DA6-B648-89CF-3FD3FC819871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9DB2AD3-CC7E-7A45-887A-A75A13688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089" y="362235"/>
            <a:ext cx="9144000" cy="495232"/>
          </a:xfrm>
        </p:spPr>
        <p:txBody>
          <a:bodyPr/>
          <a:lstStyle/>
          <a:p>
            <a:r>
              <a:rPr lang="it-IT" dirty="0"/>
              <a:t>MEMBRI DEL GRUPPO BISCOTTI</a:t>
            </a:r>
          </a:p>
        </p:txBody>
      </p:sp>
      <p:pic>
        <p:nvPicPr>
          <p:cNvPr id="6" name="Picture Placeholder 13">
            <a:extLst>
              <a:ext uri="{FF2B5EF4-FFF2-40B4-BE49-F238E27FC236}">
                <a16:creationId xmlns:a16="http://schemas.microsoft.com/office/drawing/2014/main" id="{1D1F7D9C-3E24-D041-A708-143A98C6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92827" y="3428999"/>
            <a:ext cx="2488930" cy="222338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</p:spPr>
      </p:pic>
      <p:pic>
        <p:nvPicPr>
          <p:cNvPr id="7" name="Picture Placeholder 18">
            <a:extLst>
              <a:ext uri="{FF2B5EF4-FFF2-40B4-BE49-F238E27FC236}">
                <a16:creationId xmlns:a16="http://schemas.microsoft.com/office/drawing/2014/main" id="{38260E27-D475-B648-9007-7641337D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95364" y="2191485"/>
            <a:ext cx="2487600" cy="2078595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</p:spPr>
      </p:pic>
      <p:pic>
        <p:nvPicPr>
          <p:cNvPr id="8" name="Picture Placeholder 16">
            <a:extLst>
              <a:ext uri="{FF2B5EF4-FFF2-40B4-BE49-F238E27FC236}">
                <a16:creationId xmlns:a16="http://schemas.microsoft.com/office/drawing/2014/main" id="{AC0FF794-37A6-554D-A3B0-DBF4867D5E03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401089" y="2164751"/>
            <a:ext cx="2488928" cy="2064251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pic>
      <p:pic>
        <p:nvPicPr>
          <p:cNvPr id="9" name="Picture Placeholder 18">
            <a:extLst>
              <a:ext uri="{FF2B5EF4-FFF2-40B4-BE49-F238E27FC236}">
                <a16:creationId xmlns:a16="http://schemas.microsoft.com/office/drawing/2014/main" id="{74ACD9FD-E1F7-314C-A9F2-3C7958CE10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91638" y="3504671"/>
            <a:ext cx="2488930" cy="2072034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1BAE5F73-2DCB-6F4D-80A2-20EE16991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870534" y="3904831"/>
            <a:ext cx="1039709" cy="91239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CFF955A-3DDB-E643-812C-6DA903025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728286" y="2905748"/>
            <a:ext cx="1051038" cy="922337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0F1C854C-65FC-9D43-921A-8F032E07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00" y="874645"/>
            <a:ext cx="3710924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A712F08-F0DE-BA46-9A11-FD901BC6D807}"/>
              </a:ext>
            </a:extLst>
          </p:cNvPr>
          <p:cNvSpPr txBox="1"/>
          <p:nvPr/>
        </p:nvSpPr>
        <p:spPr>
          <a:xfrm>
            <a:off x="1032106" y="1727983"/>
            <a:ext cx="134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Guillaume Quint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E4C2DED-A4BE-7F45-B56F-E50B8ADA3D08}"/>
              </a:ext>
            </a:extLst>
          </p:cNvPr>
          <p:cNvSpPr txBox="1"/>
          <p:nvPr/>
        </p:nvSpPr>
        <p:spPr>
          <a:xfrm>
            <a:off x="3185696" y="5652388"/>
            <a:ext cx="110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Ensar Kraja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7001FEC-2BDE-FF44-A499-391EA3CD16CA}"/>
              </a:ext>
            </a:extLst>
          </p:cNvPr>
          <p:cNvSpPr txBox="1"/>
          <p:nvPr/>
        </p:nvSpPr>
        <p:spPr>
          <a:xfrm>
            <a:off x="5107653" y="1737172"/>
            <a:ext cx="146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Fabio Buchignani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765C6B6-78C8-554A-8403-723318AEEBE2}"/>
              </a:ext>
            </a:extLst>
          </p:cNvPr>
          <p:cNvSpPr txBox="1"/>
          <p:nvPr/>
        </p:nvSpPr>
        <p:spPr>
          <a:xfrm>
            <a:off x="7384794" y="5690734"/>
            <a:ext cx="13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Antonio Patimo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083124E-3D2C-784A-8957-047A6DDAE04E}"/>
              </a:ext>
            </a:extLst>
          </p:cNvPr>
          <p:cNvSpPr txBox="1"/>
          <p:nvPr/>
        </p:nvSpPr>
        <p:spPr>
          <a:xfrm>
            <a:off x="9545089" y="1737172"/>
            <a:ext cx="122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gency FB" panose="020B0503020202020204" pitchFamily="34" charset="77"/>
              </a:rPr>
              <a:t>Alice Orlandini</a:t>
            </a:r>
          </a:p>
        </p:txBody>
      </p:sp>
      <p:pic>
        <p:nvPicPr>
          <p:cNvPr id="20" name="Picture Placeholder 18">
            <a:extLst>
              <a:ext uri="{FF2B5EF4-FFF2-40B4-BE49-F238E27FC236}">
                <a16:creationId xmlns:a16="http://schemas.microsoft.com/office/drawing/2014/main" id="{8F2E5DED-4E5C-9944-887B-FACC6818C2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954668" y="2136650"/>
            <a:ext cx="2488928" cy="2173230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2BC78037-8750-A348-8322-C978A3C38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911811" y="3960070"/>
            <a:ext cx="913817" cy="80191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408E9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1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DD4F15A2-D55B-C84C-81C4-D6519EABB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E2008F-D471-AD43-A745-CEABCF2466EB}"/>
              </a:ext>
            </a:extLst>
          </p:cNvPr>
          <p:cNvSpPr txBox="1">
            <a:spLocks/>
          </p:cNvSpPr>
          <p:nvPr/>
        </p:nvSpPr>
        <p:spPr>
          <a:xfrm>
            <a:off x="410150" y="387785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MODELLO DI BUSINESS</a:t>
            </a:r>
            <a:endParaRPr lang="en-US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E2EC21D-255D-7749-92EB-9A2D8D21625A}"/>
              </a:ext>
            </a:extLst>
          </p:cNvPr>
          <p:cNvSpPr txBox="1"/>
          <p:nvPr/>
        </p:nvSpPr>
        <p:spPr>
          <a:xfrm>
            <a:off x="368432" y="1117106"/>
            <a:ext cx="4737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>
                <a:solidFill>
                  <a:schemeClr val="bg1"/>
                </a:solidFill>
                <a:latin typeface="Agency FB" panose="020B0503020202020204" pitchFamily="34" charset="77"/>
              </a:rPr>
              <a:t>CUSTOMER SEGMENTS: </a:t>
            </a:r>
          </a:p>
          <a:p>
            <a:r>
              <a:rPr lang="it-IT" dirty="0">
                <a:solidFill>
                  <a:schemeClr val="bg1"/>
                </a:solidFill>
                <a:latin typeface="Agency FB" pitchFamily="2" charset="77"/>
              </a:rPr>
              <a:t>I clienti principali dell’Avio sono le agenzie spaziali come ESA ed ASI e le agenzie per la difesa militare come l'MBDA.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6552DD1-5B86-354D-910E-0C988BD70403}"/>
              </a:ext>
            </a:extLst>
          </p:cNvPr>
          <p:cNvSpPr txBox="1"/>
          <p:nvPr/>
        </p:nvSpPr>
        <p:spPr>
          <a:xfrm>
            <a:off x="343257" y="4246391"/>
            <a:ext cx="88617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b="1" i="1" dirty="0">
                <a:solidFill>
                  <a:schemeClr val="bg1"/>
                </a:solidFill>
                <a:latin typeface="Agency FB" panose="020B0503020202020204" pitchFamily="34" charset="77"/>
              </a:rPr>
              <a:t>KEY PARTNERS:</a:t>
            </a:r>
          </a:p>
          <a:p>
            <a:pPr algn="just"/>
            <a:r>
              <a:rPr lang="it-IT" dirty="0">
                <a:solidFill>
                  <a:schemeClr val="bg1"/>
                </a:solidFill>
                <a:latin typeface="Agency FB" pitchFamily="2" charset="77"/>
              </a:rPr>
              <a:t>Avio ha un importante rete di partner che si dividono in partner tecnologici e per lo sviluppo. La differenza tra le due tipologie risiede nel fatto che i partner tecnologici forniscono componenti complete e forniture da utilizzare senza la necessità apportarvi particolari modifiche, mentre i partner per lo sviluppo collaborano direttamente con i dipendenti Avio per costruire gli equipaggiamenti per le applicazioni spaziali.</a:t>
            </a:r>
          </a:p>
        </p:txBody>
      </p:sp>
      <p:pic>
        <p:nvPicPr>
          <p:cNvPr id="36" name="Immagine 35" descr="Immagine che contiene interni, cucina, uomo, tavolo&#10;&#10;Descrizione generata automaticamente">
            <a:extLst>
              <a:ext uri="{FF2B5EF4-FFF2-40B4-BE49-F238E27FC236}">
                <a16:creationId xmlns:a16="http://schemas.microsoft.com/office/drawing/2014/main" id="{4D324E72-DAE1-E044-B47C-B2F89E5B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612" y="1065151"/>
            <a:ext cx="2265376" cy="1508105"/>
          </a:xfrm>
          <a:prstGeom prst="rect">
            <a:avLst/>
          </a:prstGeom>
        </p:spPr>
      </p:pic>
      <p:pic>
        <p:nvPicPr>
          <p:cNvPr id="38" name="Immagine 37" descr="Immagine che contiene edificio, sedendo, tavolo, camion&#10;&#10;Descrizione generata automaticamente">
            <a:extLst>
              <a:ext uri="{FF2B5EF4-FFF2-40B4-BE49-F238E27FC236}">
                <a16:creationId xmlns:a16="http://schemas.microsoft.com/office/drawing/2014/main" id="{AAE5C3C2-B8E0-E94D-BD19-FBEAE3073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988" y="2573256"/>
            <a:ext cx="2270775" cy="1508105"/>
          </a:xfrm>
          <a:prstGeom prst="rect">
            <a:avLst/>
          </a:prstGeom>
        </p:spPr>
      </p:pic>
      <p:sp>
        <p:nvSpPr>
          <p:cNvPr id="52" name="Freeform 5">
            <a:extLst>
              <a:ext uri="{FF2B5EF4-FFF2-40B4-BE49-F238E27FC236}">
                <a16:creationId xmlns:a16="http://schemas.microsoft.com/office/drawing/2014/main" id="{DE5F14DB-DF1C-9646-89A8-C2E0BC695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716554" y="1312204"/>
            <a:ext cx="1247642" cy="85431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" name="Immagine 52" descr="Immagine che contiene monitor, orologio, schermo, computer&#10;&#10;Descrizione generata automaticamente">
            <a:extLst>
              <a:ext uri="{FF2B5EF4-FFF2-40B4-BE49-F238E27FC236}">
                <a16:creationId xmlns:a16="http://schemas.microsoft.com/office/drawing/2014/main" id="{04FDF5E8-0610-EE4E-9FAF-80956EC0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492" y="1643401"/>
            <a:ext cx="1046850" cy="191923"/>
          </a:xfrm>
          <a:prstGeom prst="rect">
            <a:avLst/>
          </a:prstGeom>
        </p:spPr>
      </p:pic>
      <p:sp>
        <p:nvSpPr>
          <p:cNvPr id="54" name="Freeform 5">
            <a:extLst>
              <a:ext uri="{FF2B5EF4-FFF2-40B4-BE49-F238E27FC236}">
                <a16:creationId xmlns:a16="http://schemas.microsoft.com/office/drawing/2014/main" id="{0BA83C9F-F10A-6B41-810E-4A749FF9D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95180" y="3022973"/>
            <a:ext cx="1247641" cy="85431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3D851132-19CE-2542-B65A-2F8DE80A2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684" y="3259037"/>
            <a:ext cx="937663" cy="37506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EDD0A80-1CDF-40BF-BA81-02CEA833485C}"/>
              </a:ext>
            </a:extLst>
          </p:cNvPr>
          <p:cNvSpPr txBox="1"/>
          <p:nvPr/>
        </p:nvSpPr>
        <p:spPr>
          <a:xfrm>
            <a:off x="343257" y="2679995"/>
            <a:ext cx="586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>
                <a:solidFill>
                  <a:schemeClr val="bg1"/>
                </a:solidFill>
                <a:latin typeface="Agency FB" panose="020B0503020202020204" pitchFamily="34" charset="77"/>
              </a:rPr>
              <a:t>CUSTOMER  RELATIONSHIP: </a:t>
            </a:r>
          </a:p>
          <a:p>
            <a:r>
              <a:rPr lang="it-IT" dirty="0">
                <a:solidFill>
                  <a:schemeClr val="bg1"/>
                </a:solidFill>
                <a:latin typeface="Agency FB" pitchFamily="2" charset="77"/>
              </a:rPr>
              <a:t>Il mercato in cui opera Avio è quello di nicchia quindi il rapporto con i clienti è personalizzato per ognuno di essi.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9177293-E8EF-0747-954F-405540B98285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1C24B24-4FAC-DD47-9013-90C5D69F09B2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3A890E1-A98E-B74E-8C7C-5A57B7E3FB8C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528A629-1510-D14A-AB85-31906FAECBB5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/>
              <a:t>MODELLO</a:t>
            </a:r>
            <a:endParaRPr lang="en-US" sz="2000" dirty="0"/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D371EF6-2F99-0442-9A6B-6B03FF95682E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F7744DA-9AC3-8F44-AE6C-4EAB9F98BEDF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3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E07CB5FF-03A5-4048-A7BA-57391E853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29964" y="4599202"/>
            <a:ext cx="5053860" cy="1519372"/>
          </a:xfrm>
          <a:custGeom>
            <a:avLst/>
            <a:gdLst>
              <a:gd name="connsiteX0" fmla="*/ 0 w 5053860"/>
              <a:gd name="connsiteY0" fmla="*/ 794859 h 1589717"/>
              <a:gd name="connsiteX1" fmla="*/ 397429 w 5053860"/>
              <a:gd name="connsiteY1" fmla="*/ 0 h 1589717"/>
              <a:gd name="connsiteX2" fmla="*/ 4656431 w 5053860"/>
              <a:gd name="connsiteY2" fmla="*/ 0 h 1589717"/>
              <a:gd name="connsiteX3" fmla="*/ 5053860 w 5053860"/>
              <a:gd name="connsiteY3" fmla="*/ 794859 h 1589717"/>
              <a:gd name="connsiteX4" fmla="*/ 4656431 w 5053860"/>
              <a:gd name="connsiteY4" fmla="*/ 1589717 h 1589717"/>
              <a:gd name="connsiteX5" fmla="*/ 397429 w 5053860"/>
              <a:gd name="connsiteY5" fmla="*/ 1589717 h 1589717"/>
              <a:gd name="connsiteX6" fmla="*/ 0 w 5053860"/>
              <a:gd name="connsiteY6" fmla="*/ 794859 h 1589717"/>
              <a:gd name="connsiteX0" fmla="*/ 0 w 5053860"/>
              <a:gd name="connsiteY0" fmla="*/ 794859 h 1589717"/>
              <a:gd name="connsiteX1" fmla="*/ 397429 w 5053860"/>
              <a:gd name="connsiteY1" fmla="*/ 0 h 1589717"/>
              <a:gd name="connsiteX2" fmla="*/ 4117198 w 5053860"/>
              <a:gd name="connsiteY2" fmla="*/ 131 h 1589717"/>
              <a:gd name="connsiteX3" fmla="*/ 4656431 w 5053860"/>
              <a:gd name="connsiteY3" fmla="*/ 0 h 1589717"/>
              <a:gd name="connsiteX4" fmla="*/ 5053860 w 5053860"/>
              <a:gd name="connsiteY4" fmla="*/ 794859 h 1589717"/>
              <a:gd name="connsiteX5" fmla="*/ 4656431 w 5053860"/>
              <a:gd name="connsiteY5" fmla="*/ 1589717 h 1589717"/>
              <a:gd name="connsiteX6" fmla="*/ 397429 w 5053860"/>
              <a:gd name="connsiteY6" fmla="*/ 1589717 h 1589717"/>
              <a:gd name="connsiteX7" fmla="*/ 0 w 5053860"/>
              <a:gd name="connsiteY7" fmla="*/ 794859 h 1589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3860" h="1589717">
                <a:moveTo>
                  <a:pt x="0" y="794859"/>
                </a:moveTo>
                <a:lnTo>
                  <a:pt x="397429" y="0"/>
                </a:lnTo>
                <a:lnTo>
                  <a:pt x="4117198" y="131"/>
                </a:lnTo>
                <a:lnTo>
                  <a:pt x="4656431" y="0"/>
                </a:lnTo>
                <a:lnTo>
                  <a:pt x="5053860" y="794859"/>
                </a:lnTo>
                <a:lnTo>
                  <a:pt x="4656431" y="1589717"/>
                </a:lnTo>
                <a:lnTo>
                  <a:pt x="397429" y="1589717"/>
                </a:lnTo>
                <a:lnTo>
                  <a:pt x="0" y="794859"/>
                </a:ln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D18C75EF-E462-43BB-97A8-B2342C00B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187473" y="4600922"/>
            <a:ext cx="5053860" cy="1519369"/>
          </a:xfrm>
          <a:custGeom>
            <a:avLst/>
            <a:gdLst>
              <a:gd name="connsiteX0" fmla="*/ 0 w 5053860"/>
              <a:gd name="connsiteY0" fmla="*/ 794859 h 1589717"/>
              <a:gd name="connsiteX1" fmla="*/ 397429 w 5053860"/>
              <a:gd name="connsiteY1" fmla="*/ 0 h 1589717"/>
              <a:gd name="connsiteX2" fmla="*/ 4656431 w 5053860"/>
              <a:gd name="connsiteY2" fmla="*/ 0 h 1589717"/>
              <a:gd name="connsiteX3" fmla="*/ 5053860 w 5053860"/>
              <a:gd name="connsiteY3" fmla="*/ 794859 h 1589717"/>
              <a:gd name="connsiteX4" fmla="*/ 4656431 w 5053860"/>
              <a:gd name="connsiteY4" fmla="*/ 1589717 h 1589717"/>
              <a:gd name="connsiteX5" fmla="*/ 397429 w 5053860"/>
              <a:gd name="connsiteY5" fmla="*/ 1589717 h 1589717"/>
              <a:gd name="connsiteX6" fmla="*/ 0 w 5053860"/>
              <a:gd name="connsiteY6" fmla="*/ 794859 h 1589717"/>
              <a:gd name="connsiteX0" fmla="*/ 0 w 5053860"/>
              <a:gd name="connsiteY0" fmla="*/ 794859 h 1589717"/>
              <a:gd name="connsiteX1" fmla="*/ 397429 w 5053860"/>
              <a:gd name="connsiteY1" fmla="*/ 0 h 1589717"/>
              <a:gd name="connsiteX2" fmla="*/ 4117198 w 5053860"/>
              <a:gd name="connsiteY2" fmla="*/ 131 h 1589717"/>
              <a:gd name="connsiteX3" fmla="*/ 4656431 w 5053860"/>
              <a:gd name="connsiteY3" fmla="*/ 0 h 1589717"/>
              <a:gd name="connsiteX4" fmla="*/ 5053860 w 5053860"/>
              <a:gd name="connsiteY4" fmla="*/ 794859 h 1589717"/>
              <a:gd name="connsiteX5" fmla="*/ 4656431 w 5053860"/>
              <a:gd name="connsiteY5" fmla="*/ 1589717 h 1589717"/>
              <a:gd name="connsiteX6" fmla="*/ 397429 w 5053860"/>
              <a:gd name="connsiteY6" fmla="*/ 1589717 h 1589717"/>
              <a:gd name="connsiteX7" fmla="*/ 0 w 5053860"/>
              <a:gd name="connsiteY7" fmla="*/ 794859 h 1589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3860" h="1589717">
                <a:moveTo>
                  <a:pt x="0" y="794859"/>
                </a:moveTo>
                <a:lnTo>
                  <a:pt x="397429" y="0"/>
                </a:lnTo>
                <a:lnTo>
                  <a:pt x="4117198" y="131"/>
                </a:lnTo>
                <a:lnTo>
                  <a:pt x="4656431" y="0"/>
                </a:lnTo>
                <a:lnTo>
                  <a:pt x="5053860" y="794859"/>
                </a:lnTo>
                <a:lnTo>
                  <a:pt x="4656431" y="1589717"/>
                </a:lnTo>
                <a:lnTo>
                  <a:pt x="397429" y="1589717"/>
                </a:lnTo>
                <a:lnTo>
                  <a:pt x="0" y="794859"/>
                </a:ln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F739D5F-2181-45D7-A1B3-0951E7B45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926372" y="1029986"/>
            <a:ext cx="2408132" cy="168120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  <a:gd name="connsiteX0" fmla="*/ 7072 w 9932"/>
              <a:gd name="connsiteY0" fmla="*/ 0 h 10000"/>
              <a:gd name="connsiteX1" fmla="*/ 2204 w 9932"/>
              <a:gd name="connsiteY1" fmla="*/ 434 h 10000"/>
              <a:gd name="connsiteX2" fmla="*/ 102 w 9932"/>
              <a:gd name="connsiteY2" fmla="*/ 4576 h 10000"/>
              <a:gd name="connsiteX3" fmla="*/ 102 w 9932"/>
              <a:gd name="connsiteY3" fmla="*/ 5424 h 10000"/>
              <a:gd name="connsiteX4" fmla="*/ 2204 w 9932"/>
              <a:gd name="connsiteY4" fmla="*/ 9566 h 10000"/>
              <a:gd name="connsiteX5" fmla="*/ 2860 w 9932"/>
              <a:gd name="connsiteY5" fmla="*/ 10000 h 10000"/>
              <a:gd name="connsiteX6" fmla="*/ 7072 w 9932"/>
              <a:gd name="connsiteY6" fmla="*/ 10000 h 10000"/>
              <a:gd name="connsiteX7" fmla="*/ 7719 w 9932"/>
              <a:gd name="connsiteY7" fmla="*/ 9566 h 10000"/>
              <a:gd name="connsiteX8" fmla="*/ 9830 w 9932"/>
              <a:gd name="connsiteY8" fmla="*/ 5424 h 10000"/>
              <a:gd name="connsiteX9" fmla="*/ 9830 w 9932"/>
              <a:gd name="connsiteY9" fmla="*/ 4576 h 10000"/>
              <a:gd name="connsiteX10" fmla="*/ 7719 w 9932"/>
              <a:gd name="connsiteY10" fmla="*/ 434 h 10000"/>
              <a:gd name="connsiteX11" fmla="*/ 7072 w 9932"/>
              <a:gd name="connsiteY11" fmla="*/ 0 h 10000"/>
              <a:gd name="connsiteX0" fmla="*/ 7120 w 9999"/>
              <a:gd name="connsiteY0" fmla="*/ 0 h 10000"/>
              <a:gd name="connsiteX1" fmla="*/ 103 w 9999"/>
              <a:gd name="connsiteY1" fmla="*/ 4576 h 10000"/>
              <a:gd name="connsiteX2" fmla="*/ 103 w 9999"/>
              <a:gd name="connsiteY2" fmla="*/ 5424 h 10000"/>
              <a:gd name="connsiteX3" fmla="*/ 2219 w 9999"/>
              <a:gd name="connsiteY3" fmla="*/ 9566 h 10000"/>
              <a:gd name="connsiteX4" fmla="*/ 2880 w 9999"/>
              <a:gd name="connsiteY4" fmla="*/ 10000 h 10000"/>
              <a:gd name="connsiteX5" fmla="*/ 7120 w 9999"/>
              <a:gd name="connsiteY5" fmla="*/ 10000 h 10000"/>
              <a:gd name="connsiteX6" fmla="*/ 7772 w 9999"/>
              <a:gd name="connsiteY6" fmla="*/ 9566 h 10000"/>
              <a:gd name="connsiteX7" fmla="*/ 9897 w 9999"/>
              <a:gd name="connsiteY7" fmla="*/ 5424 h 10000"/>
              <a:gd name="connsiteX8" fmla="*/ 9897 w 9999"/>
              <a:gd name="connsiteY8" fmla="*/ 4576 h 10000"/>
              <a:gd name="connsiteX9" fmla="*/ 7772 w 9999"/>
              <a:gd name="connsiteY9" fmla="*/ 434 h 10000"/>
              <a:gd name="connsiteX10" fmla="*/ 7120 w 9999"/>
              <a:gd name="connsiteY10" fmla="*/ 0 h 10000"/>
              <a:gd name="connsiteX0" fmla="*/ 7121 w 10000"/>
              <a:gd name="connsiteY0" fmla="*/ 0 h 10000"/>
              <a:gd name="connsiteX1" fmla="*/ 103 w 10000"/>
              <a:gd name="connsiteY1" fmla="*/ 4576 h 10000"/>
              <a:gd name="connsiteX2" fmla="*/ 103 w 10000"/>
              <a:gd name="connsiteY2" fmla="*/ 5424 h 10000"/>
              <a:gd name="connsiteX3" fmla="*/ 2219 w 10000"/>
              <a:gd name="connsiteY3" fmla="*/ 9566 h 10000"/>
              <a:gd name="connsiteX4" fmla="*/ 2880 w 10000"/>
              <a:gd name="connsiteY4" fmla="*/ 10000 h 10000"/>
              <a:gd name="connsiteX5" fmla="*/ 7121 w 10000"/>
              <a:gd name="connsiteY5" fmla="*/ 10000 h 10000"/>
              <a:gd name="connsiteX6" fmla="*/ 7773 w 10000"/>
              <a:gd name="connsiteY6" fmla="*/ 9566 h 10000"/>
              <a:gd name="connsiteX7" fmla="*/ 9898 w 10000"/>
              <a:gd name="connsiteY7" fmla="*/ 5424 h 10000"/>
              <a:gd name="connsiteX8" fmla="*/ 9898 w 10000"/>
              <a:gd name="connsiteY8" fmla="*/ 4576 h 10000"/>
              <a:gd name="connsiteX9" fmla="*/ 7121 w 10000"/>
              <a:gd name="connsiteY9" fmla="*/ 0 h 10000"/>
              <a:gd name="connsiteX0" fmla="*/ 9898 w 10000"/>
              <a:gd name="connsiteY0" fmla="*/ 0 h 5424"/>
              <a:gd name="connsiteX1" fmla="*/ 103 w 10000"/>
              <a:gd name="connsiteY1" fmla="*/ 0 h 5424"/>
              <a:gd name="connsiteX2" fmla="*/ 103 w 10000"/>
              <a:gd name="connsiteY2" fmla="*/ 848 h 5424"/>
              <a:gd name="connsiteX3" fmla="*/ 2219 w 10000"/>
              <a:gd name="connsiteY3" fmla="*/ 4990 h 5424"/>
              <a:gd name="connsiteX4" fmla="*/ 2880 w 10000"/>
              <a:gd name="connsiteY4" fmla="*/ 5424 h 5424"/>
              <a:gd name="connsiteX5" fmla="*/ 7121 w 10000"/>
              <a:gd name="connsiteY5" fmla="*/ 5424 h 5424"/>
              <a:gd name="connsiteX6" fmla="*/ 7773 w 10000"/>
              <a:gd name="connsiteY6" fmla="*/ 4990 h 5424"/>
              <a:gd name="connsiteX7" fmla="*/ 9898 w 10000"/>
              <a:gd name="connsiteY7" fmla="*/ 848 h 5424"/>
              <a:gd name="connsiteX8" fmla="*/ 9898 w 10000"/>
              <a:gd name="connsiteY8" fmla="*/ 0 h 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5424">
                <a:moveTo>
                  <a:pt x="9898" y="0"/>
                </a:moveTo>
                <a:lnTo>
                  <a:pt x="103" y="0"/>
                </a:lnTo>
                <a:cubicBezTo>
                  <a:pt x="-34" y="259"/>
                  <a:pt x="-34" y="589"/>
                  <a:pt x="103" y="848"/>
                </a:cubicBezTo>
                <a:lnTo>
                  <a:pt x="2219" y="4990"/>
                </a:lnTo>
                <a:cubicBezTo>
                  <a:pt x="2357" y="5259"/>
                  <a:pt x="2605" y="5424"/>
                  <a:pt x="2880" y="5424"/>
                </a:cubicBezTo>
                <a:lnTo>
                  <a:pt x="7121" y="5424"/>
                </a:lnTo>
                <a:cubicBezTo>
                  <a:pt x="7387" y="5424"/>
                  <a:pt x="7644" y="5259"/>
                  <a:pt x="7773" y="4990"/>
                </a:cubicBezTo>
                <a:lnTo>
                  <a:pt x="9898" y="848"/>
                </a:lnTo>
                <a:cubicBezTo>
                  <a:pt x="10035" y="589"/>
                  <a:pt x="10035" y="259"/>
                  <a:pt x="9898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C005EEF8-6D51-412D-AEA0-1B485BEDF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2919009" y="2793289"/>
            <a:ext cx="2408131" cy="168182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  <a:gd name="connsiteX0" fmla="*/ 7072 w 9932"/>
              <a:gd name="connsiteY0" fmla="*/ 0 h 10000"/>
              <a:gd name="connsiteX1" fmla="*/ 2204 w 9932"/>
              <a:gd name="connsiteY1" fmla="*/ 434 h 10000"/>
              <a:gd name="connsiteX2" fmla="*/ 102 w 9932"/>
              <a:gd name="connsiteY2" fmla="*/ 4576 h 10000"/>
              <a:gd name="connsiteX3" fmla="*/ 102 w 9932"/>
              <a:gd name="connsiteY3" fmla="*/ 5424 h 10000"/>
              <a:gd name="connsiteX4" fmla="*/ 2204 w 9932"/>
              <a:gd name="connsiteY4" fmla="*/ 9566 h 10000"/>
              <a:gd name="connsiteX5" fmla="*/ 2860 w 9932"/>
              <a:gd name="connsiteY5" fmla="*/ 10000 h 10000"/>
              <a:gd name="connsiteX6" fmla="*/ 7072 w 9932"/>
              <a:gd name="connsiteY6" fmla="*/ 10000 h 10000"/>
              <a:gd name="connsiteX7" fmla="*/ 7719 w 9932"/>
              <a:gd name="connsiteY7" fmla="*/ 9566 h 10000"/>
              <a:gd name="connsiteX8" fmla="*/ 9830 w 9932"/>
              <a:gd name="connsiteY8" fmla="*/ 5424 h 10000"/>
              <a:gd name="connsiteX9" fmla="*/ 9830 w 9932"/>
              <a:gd name="connsiteY9" fmla="*/ 4576 h 10000"/>
              <a:gd name="connsiteX10" fmla="*/ 7719 w 9932"/>
              <a:gd name="connsiteY10" fmla="*/ 434 h 10000"/>
              <a:gd name="connsiteX11" fmla="*/ 7072 w 9932"/>
              <a:gd name="connsiteY11" fmla="*/ 0 h 10000"/>
              <a:gd name="connsiteX0" fmla="*/ 7120 w 9999"/>
              <a:gd name="connsiteY0" fmla="*/ 0 h 10000"/>
              <a:gd name="connsiteX1" fmla="*/ 103 w 9999"/>
              <a:gd name="connsiteY1" fmla="*/ 4576 h 10000"/>
              <a:gd name="connsiteX2" fmla="*/ 103 w 9999"/>
              <a:gd name="connsiteY2" fmla="*/ 5424 h 10000"/>
              <a:gd name="connsiteX3" fmla="*/ 2219 w 9999"/>
              <a:gd name="connsiteY3" fmla="*/ 9566 h 10000"/>
              <a:gd name="connsiteX4" fmla="*/ 2880 w 9999"/>
              <a:gd name="connsiteY4" fmla="*/ 10000 h 10000"/>
              <a:gd name="connsiteX5" fmla="*/ 7120 w 9999"/>
              <a:gd name="connsiteY5" fmla="*/ 10000 h 10000"/>
              <a:gd name="connsiteX6" fmla="*/ 7772 w 9999"/>
              <a:gd name="connsiteY6" fmla="*/ 9566 h 10000"/>
              <a:gd name="connsiteX7" fmla="*/ 9897 w 9999"/>
              <a:gd name="connsiteY7" fmla="*/ 5424 h 10000"/>
              <a:gd name="connsiteX8" fmla="*/ 9897 w 9999"/>
              <a:gd name="connsiteY8" fmla="*/ 4576 h 10000"/>
              <a:gd name="connsiteX9" fmla="*/ 7772 w 9999"/>
              <a:gd name="connsiteY9" fmla="*/ 434 h 10000"/>
              <a:gd name="connsiteX10" fmla="*/ 7120 w 9999"/>
              <a:gd name="connsiteY10" fmla="*/ 0 h 10000"/>
              <a:gd name="connsiteX0" fmla="*/ 7121 w 10000"/>
              <a:gd name="connsiteY0" fmla="*/ 0 h 10000"/>
              <a:gd name="connsiteX1" fmla="*/ 103 w 10000"/>
              <a:gd name="connsiteY1" fmla="*/ 4576 h 10000"/>
              <a:gd name="connsiteX2" fmla="*/ 103 w 10000"/>
              <a:gd name="connsiteY2" fmla="*/ 5424 h 10000"/>
              <a:gd name="connsiteX3" fmla="*/ 2219 w 10000"/>
              <a:gd name="connsiteY3" fmla="*/ 9566 h 10000"/>
              <a:gd name="connsiteX4" fmla="*/ 2880 w 10000"/>
              <a:gd name="connsiteY4" fmla="*/ 10000 h 10000"/>
              <a:gd name="connsiteX5" fmla="*/ 7121 w 10000"/>
              <a:gd name="connsiteY5" fmla="*/ 10000 h 10000"/>
              <a:gd name="connsiteX6" fmla="*/ 7773 w 10000"/>
              <a:gd name="connsiteY6" fmla="*/ 9566 h 10000"/>
              <a:gd name="connsiteX7" fmla="*/ 9898 w 10000"/>
              <a:gd name="connsiteY7" fmla="*/ 5424 h 10000"/>
              <a:gd name="connsiteX8" fmla="*/ 9898 w 10000"/>
              <a:gd name="connsiteY8" fmla="*/ 4576 h 10000"/>
              <a:gd name="connsiteX9" fmla="*/ 7121 w 10000"/>
              <a:gd name="connsiteY9" fmla="*/ 0 h 10000"/>
              <a:gd name="connsiteX0" fmla="*/ 9898 w 10000"/>
              <a:gd name="connsiteY0" fmla="*/ 0 h 5424"/>
              <a:gd name="connsiteX1" fmla="*/ 103 w 10000"/>
              <a:gd name="connsiteY1" fmla="*/ 0 h 5424"/>
              <a:gd name="connsiteX2" fmla="*/ 103 w 10000"/>
              <a:gd name="connsiteY2" fmla="*/ 848 h 5424"/>
              <a:gd name="connsiteX3" fmla="*/ 2219 w 10000"/>
              <a:gd name="connsiteY3" fmla="*/ 4990 h 5424"/>
              <a:gd name="connsiteX4" fmla="*/ 2880 w 10000"/>
              <a:gd name="connsiteY4" fmla="*/ 5424 h 5424"/>
              <a:gd name="connsiteX5" fmla="*/ 7121 w 10000"/>
              <a:gd name="connsiteY5" fmla="*/ 5424 h 5424"/>
              <a:gd name="connsiteX6" fmla="*/ 7773 w 10000"/>
              <a:gd name="connsiteY6" fmla="*/ 4990 h 5424"/>
              <a:gd name="connsiteX7" fmla="*/ 9898 w 10000"/>
              <a:gd name="connsiteY7" fmla="*/ 848 h 5424"/>
              <a:gd name="connsiteX8" fmla="*/ 9898 w 10000"/>
              <a:gd name="connsiteY8" fmla="*/ 0 h 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5424">
                <a:moveTo>
                  <a:pt x="9898" y="0"/>
                </a:moveTo>
                <a:lnTo>
                  <a:pt x="103" y="0"/>
                </a:lnTo>
                <a:cubicBezTo>
                  <a:pt x="-34" y="259"/>
                  <a:pt x="-34" y="589"/>
                  <a:pt x="103" y="848"/>
                </a:cubicBezTo>
                <a:lnTo>
                  <a:pt x="2219" y="4990"/>
                </a:lnTo>
                <a:cubicBezTo>
                  <a:pt x="2357" y="5259"/>
                  <a:pt x="2605" y="5424"/>
                  <a:pt x="2880" y="5424"/>
                </a:cubicBezTo>
                <a:lnTo>
                  <a:pt x="7121" y="5424"/>
                </a:lnTo>
                <a:cubicBezTo>
                  <a:pt x="7387" y="5424"/>
                  <a:pt x="7644" y="5259"/>
                  <a:pt x="7773" y="4990"/>
                </a:cubicBezTo>
                <a:lnTo>
                  <a:pt x="9898" y="848"/>
                </a:lnTo>
                <a:cubicBezTo>
                  <a:pt x="10035" y="589"/>
                  <a:pt x="10035" y="259"/>
                  <a:pt x="9898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B94666-977B-43D4-A924-8AE8AF5A4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044" y="1105331"/>
            <a:ext cx="4953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E575AB5-291A-4AEC-8000-F23B471B0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20" y="4600920"/>
            <a:ext cx="4381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5182E1-268A-4594-89A1-9EE1FE9D9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618" y="1073801"/>
            <a:ext cx="3143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B76C90D9-8B13-4AA1-BDB4-6826EE701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340" y="2803287"/>
            <a:ext cx="518224" cy="41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DA4335-216E-4DFE-8F7A-611B00E2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12" y="1140476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9452EA0-C649-4119-A267-4A2B9A97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473" y="281944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056752E-256B-426A-9681-92BAEA16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84" y="1105331"/>
            <a:ext cx="37147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72A14CDC-6FC3-49AD-A93D-662A965D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810" y="1131475"/>
            <a:ext cx="264931" cy="25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97D6B04-5428-4D9C-A27D-A5900DD30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754" y="1126719"/>
            <a:ext cx="268557" cy="2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597793F2-3112-449D-804A-3588CCB19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675" y="4599202"/>
            <a:ext cx="54292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32D8A52-1251-4665-AABC-2FBC3B130ED6}"/>
              </a:ext>
            </a:extLst>
          </p:cNvPr>
          <p:cNvSpPr txBox="1"/>
          <p:nvPr/>
        </p:nvSpPr>
        <p:spPr>
          <a:xfrm>
            <a:off x="1291165" y="1365198"/>
            <a:ext cx="2078311" cy="2908489"/>
          </a:xfrm>
          <a:custGeom>
            <a:avLst/>
            <a:gdLst>
              <a:gd name="connsiteX0" fmla="*/ 0 w 2151579"/>
              <a:gd name="connsiteY0" fmla="*/ 1707982 h 3415963"/>
              <a:gd name="connsiteX1" fmla="*/ 499618 w 2151579"/>
              <a:gd name="connsiteY1" fmla="*/ 1 h 3415963"/>
              <a:gd name="connsiteX2" fmla="*/ 1651961 w 2151579"/>
              <a:gd name="connsiteY2" fmla="*/ 1 h 3415963"/>
              <a:gd name="connsiteX3" fmla="*/ 2151579 w 2151579"/>
              <a:gd name="connsiteY3" fmla="*/ 1707982 h 3415963"/>
              <a:gd name="connsiteX4" fmla="*/ 1651961 w 2151579"/>
              <a:gd name="connsiteY4" fmla="*/ 3415962 h 3415963"/>
              <a:gd name="connsiteX5" fmla="*/ 499618 w 2151579"/>
              <a:gd name="connsiteY5" fmla="*/ 3415962 h 3415963"/>
              <a:gd name="connsiteX6" fmla="*/ 0 w 2151579"/>
              <a:gd name="connsiteY6" fmla="*/ 1707982 h 3415963"/>
              <a:gd name="connsiteX0" fmla="*/ 0 w 2151579"/>
              <a:gd name="connsiteY0" fmla="*/ 2056773 h 3764753"/>
              <a:gd name="connsiteX1" fmla="*/ 141400 w 2151579"/>
              <a:gd name="connsiteY1" fmla="*/ 0 h 3764753"/>
              <a:gd name="connsiteX2" fmla="*/ 1651961 w 2151579"/>
              <a:gd name="connsiteY2" fmla="*/ 348792 h 3764753"/>
              <a:gd name="connsiteX3" fmla="*/ 2151579 w 2151579"/>
              <a:gd name="connsiteY3" fmla="*/ 2056773 h 3764753"/>
              <a:gd name="connsiteX4" fmla="*/ 1651961 w 2151579"/>
              <a:gd name="connsiteY4" fmla="*/ 3764753 h 3764753"/>
              <a:gd name="connsiteX5" fmla="*/ 499618 w 2151579"/>
              <a:gd name="connsiteY5" fmla="*/ 3764753 h 3764753"/>
              <a:gd name="connsiteX6" fmla="*/ 0 w 2151579"/>
              <a:gd name="connsiteY6" fmla="*/ 2056773 h 3764753"/>
              <a:gd name="connsiteX0" fmla="*/ 0 w 2151579"/>
              <a:gd name="connsiteY0" fmla="*/ 2075626 h 3783606"/>
              <a:gd name="connsiteX1" fmla="*/ 141400 w 2151579"/>
              <a:gd name="connsiteY1" fmla="*/ 18853 h 3783606"/>
              <a:gd name="connsiteX2" fmla="*/ 1388010 w 2151579"/>
              <a:gd name="connsiteY2" fmla="*/ 0 h 3783606"/>
              <a:gd name="connsiteX3" fmla="*/ 2151579 w 2151579"/>
              <a:gd name="connsiteY3" fmla="*/ 2075626 h 3783606"/>
              <a:gd name="connsiteX4" fmla="*/ 1651961 w 2151579"/>
              <a:gd name="connsiteY4" fmla="*/ 3783606 h 3783606"/>
              <a:gd name="connsiteX5" fmla="*/ 499618 w 2151579"/>
              <a:gd name="connsiteY5" fmla="*/ 3783606 h 3783606"/>
              <a:gd name="connsiteX6" fmla="*/ 0 w 2151579"/>
              <a:gd name="connsiteY6" fmla="*/ 2075626 h 3783606"/>
              <a:gd name="connsiteX0" fmla="*/ 0 w 2660627"/>
              <a:gd name="connsiteY0" fmla="*/ 1726834 h 3783606"/>
              <a:gd name="connsiteX1" fmla="*/ 650448 w 2660627"/>
              <a:gd name="connsiteY1" fmla="*/ 18853 h 3783606"/>
              <a:gd name="connsiteX2" fmla="*/ 1897058 w 2660627"/>
              <a:gd name="connsiteY2" fmla="*/ 0 h 3783606"/>
              <a:gd name="connsiteX3" fmla="*/ 2660627 w 2660627"/>
              <a:gd name="connsiteY3" fmla="*/ 2075626 h 3783606"/>
              <a:gd name="connsiteX4" fmla="*/ 2161009 w 2660627"/>
              <a:gd name="connsiteY4" fmla="*/ 3783606 h 3783606"/>
              <a:gd name="connsiteX5" fmla="*/ 1008666 w 2660627"/>
              <a:gd name="connsiteY5" fmla="*/ 3783606 h 3783606"/>
              <a:gd name="connsiteX6" fmla="*/ 0 w 2660627"/>
              <a:gd name="connsiteY6" fmla="*/ 1726834 h 3783606"/>
              <a:gd name="connsiteX0" fmla="*/ 0 w 2660627"/>
              <a:gd name="connsiteY0" fmla="*/ 1726834 h 3783606"/>
              <a:gd name="connsiteX1" fmla="*/ 650448 w 2660627"/>
              <a:gd name="connsiteY1" fmla="*/ 18853 h 3783606"/>
              <a:gd name="connsiteX2" fmla="*/ 1897058 w 2660627"/>
              <a:gd name="connsiteY2" fmla="*/ 0 h 3783606"/>
              <a:gd name="connsiteX3" fmla="*/ 2660627 w 2660627"/>
              <a:gd name="connsiteY3" fmla="*/ 2075626 h 3783606"/>
              <a:gd name="connsiteX4" fmla="*/ 2161009 w 2660627"/>
              <a:gd name="connsiteY4" fmla="*/ 3783606 h 3783606"/>
              <a:gd name="connsiteX5" fmla="*/ 659874 w 2660627"/>
              <a:gd name="connsiteY5" fmla="*/ 3453668 h 3783606"/>
              <a:gd name="connsiteX6" fmla="*/ 0 w 2660627"/>
              <a:gd name="connsiteY6" fmla="*/ 1726834 h 3783606"/>
              <a:gd name="connsiteX0" fmla="*/ 0 w 2660627"/>
              <a:gd name="connsiteY0" fmla="*/ 1726834 h 3463095"/>
              <a:gd name="connsiteX1" fmla="*/ 650448 w 2660627"/>
              <a:gd name="connsiteY1" fmla="*/ 18853 h 3463095"/>
              <a:gd name="connsiteX2" fmla="*/ 1897058 w 2660627"/>
              <a:gd name="connsiteY2" fmla="*/ 0 h 3463095"/>
              <a:gd name="connsiteX3" fmla="*/ 2660627 w 2660627"/>
              <a:gd name="connsiteY3" fmla="*/ 2075626 h 3463095"/>
              <a:gd name="connsiteX4" fmla="*/ 1906485 w 2660627"/>
              <a:gd name="connsiteY4" fmla="*/ 3463095 h 3463095"/>
              <a:gd name="connsiteX5" fmla="*/ 659874 w 2660627"/>
              <a:gd name="connsiteY5" fmla="*/ 3453668 h 3463095"/>
              <a:gd name="connsiteX6" fmla="*/ 0 w 2660627"/>
              <a:gd name="connsiteY6" fmla="*/ 1726834 h 3463095"/>
              <a:gd name="connsiteX0" fmla="*/ 0 w 2622920"/>
              <a:gd name="connsiteY0" fmla="*/ 1726834 h 3463095"/>
              <a:gd name="connsiteX1" fmla="*/ 650448 w 2622920"/>
              <a:gd name="connsiteY1" fmla="*/ 18853 h 3463095"/>
              <a:gd name="connsiteX2" fmla="*/ 1897058 w 2622920"/>
              <a:gd name="connsiteY2" fmla="*/ 0 h 3463095"/>
              <a:gd name="connsiteX3" fmla="*/ 2622920 w 2622920"/>
              <a:gd name="connsiteY3" fmla="*/ 1726834 h 3463095"/>
              <a:gd name="connsiteX4" fmla="*/ 1906485 w 2622920"/>
              <a:gd name="connsiteY4" fmla="*/ 3463095 h 3463095"/>
              <a:gd name="connsiteX5" fmla="*/ 659874 w 2622920"/>
              <a:gd name="connsiteY5" fmla="*/ 3453668 h 3463095"/>
              <a:gd name="connsiteX6" fmla="*/ 0 w 2622920"/>
              <a:gd name="connsiteY6" fmla="*/ 1726834 h 346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2920" h="3463095">
                <a:moveTo>
                  <a:pt x="0" y="1726834"/>
                </a:moveTo>
                <a:lnTo>
                  <a:pt x="650448" y="18853"/>
                </a:lnTo>
                <a:lnTo>
                  <a:pt x="1897058" y="0"/>
                </a:lnTo>
                <a:lnTo>
                  <a:pt x="2622920" y="1726834"/>
                </a:lnTo>
                <a:lnTo>
                  <a:pt x="1906485" y="3463095"/>
                </a:lnTo>
                <a:lnTo>
                  <a:pt x="659874" y="3453668"/>
                </a:lnTo>
                <a:lnTo>
                  <a:pt x="0" y="1726834"/>
                </a:lnTo>
                <a:close/>
              </a:path>
            </a:pathLst>
          </a:custGeom>
          <a:noFill/>
        </p:spPr>
        <p:txBody>
          <a:bodyPr wrap="square" rtlCol="0" anchor="ctr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     </a:t>
            </a:r>
            <a:r>
              <a:rPr lang="it-IT" b="1" dirty="0">
                <a:solidFill>
                  <a:schemeClr val="bg1"/>
                </a:solidFill>
                <a:latin typeface="Agency FB" panose="020B0503020202020204" pitchFamily="34" charset="0"/>
              </a:rPr>
              <a:t>Key partners</a:t>
            </a:r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>
                <a:solidFill>
                  <a:schemeClr val="bg1"/>
                </a:solidFill>
                <a:latin typeface="Agency FB" panose="020B0503020202020204" pitchFamily="34" charset="0"/>
              </a:rPr>
              <a:t>ESA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>
                <a:solidFill>
                  <a:schemeClr val="bg1"/>
                </a:solidFill>
                <a:latin typeface="Agency FB" panose="020B0503020202020204" pitchFamily="34" charset="0"/>
              </a:rPr>
              <a:t>ASI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>
                <a:solidFill>
                  <a:schemeClr val="bg1"/>
                </a:solidFill>
                <a:latin typeface="Agency FB" panose="020B0503020202020204" pitchFamily="34" charset="0"/>
              </a:rPr>
              <a:t>Arianespace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>
                <a:solidFill>
                  <a:schemeClr val="bg1"/>
                </a:solidFill>
                <a:latin typeface="Agency FB" panose="020B0503020202020204" pitchFamily="34" charset="0"/>
              </a:rPr>
              <a:t>OHB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>
                <a:solidFill>
                  <a:schemeClr val="bg1"/>
                </a:solidFill>
                <a:latin typeface="Agency FB" panose="020B0503020202020204" pitchFamily="34" charset="0"/>
              </a:rPr>
              <a:t>Vitrociset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>
                <a:solidFill>
                  <a:schemeClr val="bg1"/>
                </a:solidFill>
                <a:latin typeface="Agency FB" panose="020B0503020202020204" pitchFamily="34" charset="0"/>
              </a:rPr>
              <a:t>Yuzhnoye SDO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>
                <a:solidFill>
                  <a:schemeClr val="bg1"/>
                </a:solidFill>
                <a:latin typeface="Agency FB" panose="020B0503020202020204" pitchFamily="34" charset="0"/>
              </a:rPr>
              <a:t>RUAG Space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>
                <a:solidFill>
                  <a:schemeClr val="bg1"/>
                </a:solidFill>
                <a:latin typeface="Agency FB" panose="020B0503020202020204" pitchFamily="34" charset="0"/>
              </a:rPr>
              <a:t>SABCA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>
                <a:solidFill>
                  <a:schemeClr val="bg1"/>
                </a:solidFill>
                <a:latin typeface="Agency FB" panose="020B0503020202020204" pitchFamily="34" charset="0"/>
              </a:rPr>
              <a:t>Telespazio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>
                <a:solidFill>
                  <a:schemeClr val="bg1"/>
                </a:solidFill>
                <a:latin typeface="Agency FB" panose="020B0503020202020204" pitchFamily="34" charset="0"/>
              </a:rPr>
              <a:t>CIRA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500" dirty="0">
                <a:solidFill>
                  <a:schemeClr val="bg1"/>
                </a:solidFill>
                <a:latin typeface="Agency FB" panose="020B0503020202020204" pitchFamily="34" charset="0"/>
              </a:rPr>
              <a:t>GKN Space Sweden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210B5CD-6F77-45DA-945E-3B13FC8F96BC}"/>
              </a:ext>
            </a:extLst>
          </p:cNvPr>
          <p:cNvSpPr txBox="1"/>
          <p:nvPr/>
        </p:nvSpPr>
        <p:spPr>
          <a:xfrm>
            <a:off x="3202860" y="1227312"/>
            <a:ext cx="18728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latin typeface="Agency FB" panose="020B0503020202020204" pitchFamily="34" charset="0"/>
              </a:rPr>
              <a:t>Key activities: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  <a:latin typeface="Agency FB" panose="020B0503020202020204" pitchFamily="34" charset="0"/>
              </a:rPr>
              <a:t>Progettazione sviluppo e produzione e assemblamento di sistemi propulsivi per lanciatori spaziali e missili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B27A79B2-04CD-40F5-A6CB-FBDA6AB0C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6977436" y="2793289"/>
            <a:ext cx="2408131" cy="168182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  <a:gd name="connsiteX0" fmla="*/ 7072 w 9932"/>
              <a:gd name="connsiteY0" fmla="*/ 0 h 10000"/>
              <a:gd name="connsiteX1" fmla="*/ 2204 w 9932"/>
              <a:gd name="connsiteY1" fmla="*/ 434 h 10000"/>
              <a:gd name="connsiteX2" fmla="*/ 102 w 9932"/>
              <a:gd name="connsiteY2" fmla="*/ 4576 h 10000"/>
              <a:gd name="connsiteX3" fmla="*/ 102 w 9932"/>
              <a:gd name="connsiteY3" fmla="*/ 5424 h 10000"/>
              <a:gd name="connsiteX4" fmla="*/ 2204 w 9932"/>
              <a:gd name="connsiteY4" fmla="*/ 9566 h 10000"/>
              <a:gd name="connsiteX5" fmla="*/ 2860 w 9932"/>
              <a:gd name="connsiteY5" fmla="*/ 10000 h 10000"/>
              <a:gd name="connsiteX6" fmla="*/ 7072 w 9932"/>
              <a:gd name="connsiteY6" fmla="*/ 10000 h 10000"/>
              <a:gd name="connsiteX7" fmla="*/ 7719 w 9932"/>
              <a:gd name="connsiteY7" fmla="*/ 9566 h 10000"/>
              <a:gd name="connsiteX8" fmla="*/ 9830 w 9932"/>
              <a:gd name="connsiteY8" fmla="*/ 5424 h 10000"/>
              <a:gd name="connsiteX9" fmla="*/ 9830 w 9932"/>
              <a:gd name="connsiteY9" fmla="*/ 4576 h 10000"/>
              <a:gd name="connsiteX10" fmla="*/ 7719 w 9932"/>
              <a:gd name="connsiteY10" fmla="*/ 434 h 10000"/>
              <a:gd name="connsiteX11" fmla="*/ 7072 w 9932"/>
              <a:gd name="connsiteY11" fmla="*/ 0 h 10000"/>
              <a:gd name="connsiteX0" fmla="*/ 7120 w 9999"/>
              <a:gd name="connsiteY0" fmla="*/ 0 h 10000"/>
              <a:gd name="connsiteX1" fmla="*/ 103 w 9999"/>
              <a:gd name="connsiteY1" fmla="*/ 4576 h 10000"/>
              <a:gd name="connsiteX2" fmla="*/ 103 w 9999"/>
              <a:gd name="connsiteY2" fmla="*/ 5424 h 10000"/>
              <a:gd name="connsiteX3" fmla="*/ 2219 w 9999"/>
              <a:gd name="connsiteY3" fmla="*/ 9566 h 10000"/>
              <a:gd name="connsiteX4" fmla="*/ 2880 w 9999"/>
              <a:gd name="connsiteY4" fmla="*/ 10000 h 10000"/>
              <a:gd name="connsiteX5" fmla="*/ 7120 w 9999"/>
              <a:gd name="connsiteY5" fmla="*/ 10000 h 10000"/>
              <a:gd name="connsiteX6" fmla="*/ 7772 w 9999"/>
              <a:gd name="connsiteY6" fmla="*/ 9566 h 10000"/>
              <a:gd name="connsiteX7" fmla="*/ 9897 w 9999"/>
              <a:gd name="connsiteY7" fmla="*/ 5424 h 10000"/>
              <a:gd name="connsiteX8" fmla="*/ 9897 w 9999"/>
              <a:gd name="connsiteY8" fmla="*/ 4576 h 10000"/>
              <a:gd name="connsiteX9" fmla="*/ 7772 w 9999"/>
              <a:gd name="connsiteY9" fmla="*/ 434 h 10000"/>
              <a:gd name="connsiteX10" fmla="*/ 7120 w 9999"/>
              <a:gd name="connsiteY10" fmla="*/ 0 h 10000"/>
              <a:gd name="connsiteX0" fmla="*/ 7121 w 10000"/>
              <a:gd name="connsiteY0" fmla="*/ 0 h 10000"/>
              <a:gd name="connsiteX1" fmla="*/ 103 w 10000"/>
              <a:gd name="connsiteY1" fmla="*/ 4576 h 10000"/>
              <a:gd name="connsiteX2" fmla="*/ 103 w 10000"/>
              <a:gd name="connsiteY2" fmla="*/ 5424 h 10000"/>
              <a:gd name="connsiteX3" fmla="*/ 2219 w 10000"/>
              <a:gd name="connsiteY3" fmla="*/ 9566 h 10000"/>
              <a:gd name="connsiteX4" fmla="*/ 2880 w 10000"/>
              <a:gd name="connsiteY4" fmla="*/ 10000 h 10000"/>
              <a:gd name="connsiteX5" fmla="*/ 7121 w 10000"/>
              <a:gd name="connsiteY5" fmla="*/ 10000 h 10000"/>
              <a:gd name="connsiteX6" fmla="*/ 7773 w 10000"/>
              <a:gd name="connsiteY6" fmla="*/ 9566 h 10000"/>
              <a:gd name="connsiteX7" fmla="*/ 9898 w 10000"/>
              <a:gd name="connsiteY7" fmla="*/ 5424 h 10000"/>
              <a:gd name="connsiteX8" fmla="*/ 9898 w 10000"/>
              <a:gd name="connsiteY8" fmla="*/ 4576 h 10000"/>
              <a:gd name="connsiteX9" fmla="*/ 7121 w 10000"/>
              <a:gd name="connsiteY9" fmla="*/ 0 h 10000"/>
              <a:gd name="connsiteX0" fmla="*/ 9898 w 10000"/>
              <a:gd name="connsiteY0" fmla="*/ 0 h 5424"/>
              <a:gd name="connsiteX1" fmla="*/ 103 w 10000"/>
              <a:gd name="connsiteY1" fmla="*/ 0 h 5424"/>
              <a:gd name="connsiteX2" fmla="*/ 103 w 10000"/>
              <a:gd name="connsiteY2" fmla="*/ 848 h 5424"/>
              <a:gd name="connsiteX3" fmla="*/ 2219 w 10000"/>
              <a:gd name="connsiteY3" fmla="*/ 4990 h 5424"/>
              <a:gd name="connsiteX4" fmla="*/ 2880 w 10000"/>
              <a:gd name="connsiteY4" fmla="*/ 5424 h 5424"/>
              <a:gd name="connsiteX5" fmla="*/ 7121 w 10000"/>
              <a:gd name="connsiteY5" fmla="*/ 5424 h 5424"/>
              <a:gd name="connsiteX6" fmla="*/ 7773 w 10000"/>
              <a:gd name="connsiteY6" fmla="*/ 4990 h 5424"/>
              <a:gd name="connsiteX7" fmla="*/ 9898 w 10000"/>
              <a:gd name="connsiteY7" fmla="*/ 848 h 5424"/>
              <a:gd name="connsiteX8" fmla="*/ 9898 w 10000"/>
              <a:gd name="connsiteY8" fmla="*/ 0 h 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5424">
                <a:moveTo>
                  <a:pt x="9898" y="0"/>
                </a:moveTo>
                <a:lnTo>
                  <a:pt x="103" y="0"/>
                </a:lnTo>
                <a:cubicBezTo>
                  <a:pt x="-34" y="259"/>
                  <a:pt x="-34" y="589"/>
                  <a:pt x="103" y="848"/>
                </a:cubicBezTo>
                <a:lnTo>
                  <a:pt x="2219" y="4990"/>
                </a:lnTo>
                <a:cubicBezTo>
                  <a:pt x="2357" y="5259"/>
                  <a:pt x="2605" y="5424"/>
                  <a:pt x="2880" y="5424"/>
                </a:cubicBezTo>
                <a:lnTo>
                  <a:pt x="7121" y="5424"/>
                </a:lnTo>
                <a:cubicBezTo>
                  <a:pt x="7387" y="5424"/>
                  <a:pt x="7644" y="5259"/>
                  <a:pt x="7773" y="4990"/>
                </a:cubicBezTo>
                <a:lnTo>
                  <a:pt x="9898" y="848"/>
                </a:lnTo>
                <a:cubicBezTo>
                  <a:pt x="10035" y="589"/>
                  <a:pt x="10035" y="259"/>
                  <a:pt x="9898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902605E-1CB9-416F-A3AB-12A759B8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69711" y="1037076"/>
            <a:ext cx="2408132" cy="168120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  <a:gd name="connsiteX0" fmla="*/ 7072 w 9932"/>
              <a:gd name="connsiteY0" fmla="*/ 0 h 10000"/>
              <a:gd name="connsiteX1" fmla="*/ 2204 w 9932"/>
              <a:gd name="connsiteY1" fmla="*/ 434 h 10000"/>
              <a:gd name="connsiteX2" fmla="*/ 102 w 9932"/>
              <a:gd name="connsiteY2" fmla="*/ 4576 h 10000"/>
              <a:gd name="connsiteX3" fmla="*/ 102 w 9932"/>
              <a:gd name="connsiteY3" fmla="*/ 5424 h 10000"/>
              <a:gd name="connsiteX4" fmla="*/ 2204 w 9932"/>
              <a:gd name="connsiteY4" fmla="*/ 9566 h 10000"/>
              <a:gd name="connsiteX5" fmla="*/ 2860 w 9932"/>
              <a:gd name="connsiteY5" fmla="*/ 10000 h 10000"/>
              <a:gd name="connsiteX6" fmla="*/ 7072 w 9932"/>
              <a:gd name="connsiteY6" fmla="*/ 10000 h 10000"/>
              <a:gd name="connsiteX7" fmla="*/ 7719 w 9932"/>
              <a:gd name="connsiteY7" fmla="*/ 9566 h 10000"/>
              <a:gd name="connsiteX8" fmla="*/ 9830 w 9932"/>
              <a:gd name="connsiteY8" fmla="*/ 5424 h 10000"/>
              <a:gd name="connsiteX9" fmla="*/ 9830 w 9932"/>
              <a:gd name="connsiteY9" fmla="*/ 4576 h 10000"/>
              <a:gd name="connsiteX10" fmla="*/ 7719 w 9932"/>
              <a:gd name="connsiteY10" fmla="*/ 434 h 10000"/>
              <a:gd name="connsiteX11" fmla="*/ 7072 w 9932"/>
              <a:gd name="connsiteY11" fmla="*/ 0 h 10000"/>
              <a:gd name="connsiteX0" fmla="*/ 7120 w 9999"/>
              <a:gd name="connsiteY0" fmla="*/ 0 h 10000"/>
              <a:gd name="connsiteX1" fmla="*/ 103 w 9999"/>
              <a:gd name="connsiteY1" fmla="*/ 4576 h 10000"/>
              <a:gd name="connsiteX2" fmla="*/ 103 w 9999"/>
              <a:gd name="connsiteY2" fmla="*/ 5424 h 10000"/>
              <a:gd name="connsiteX3" fmla="*/ 2219 w 9999"/>
              <a:gd name="connsiteY3" fmla="*/ 9566 h 10000"/>
              <a:gd name="connsiteX4" fmla="*/ 2880 w 9999"/>
              <a:gd name="connsiteY4" fmla="*/ 10000 h 10000"/>
              <a:gd name="connsiteX5" fmla="*/ 7120 w 9999"/>
              <a:gd name="connsiteY5" fmla="*/ 10000 h 10000"/>
              <a:gd name="connsiteX6" fmla="*/ 7772 w 9999"/>
              <a:gd name="connsiteY6" fmla="*/ 9566 h 10000"/>
              <a:gd name="connsiteX7" fmla="*/ 9897 w 9999"/>
              <a:gd name="connsiteY7" fmla="*/ 5424 h 10000"/>
              <a:gd name="connsiteX8" fmla="*/ 9897 w 9999"/>
              <a:gd name="connsiteY8" fmla="*/ 4576 h 10000"/>
              <a:gd name="connsiteX9" fmla="*/ 7772 w 9999"/>
              <a:gd name="connsiteY9" fmla="*/ 434 h 10000"/>
              <a:gd name="connsiteX10" fmla="*/ 7120 w 9999"/>
              <a:gd name="connsiteY10" fmla="*/ 0 h 10000"/>
              <a:gd name="connsiteX0" fmla="*/ 7121 w 10000"/>
              <a:gd name="connsiteY0" fmla="*/ 0 h 10000"/>
              <a:gd name="connsiteX1" fmla="*/ 103 w 10000"/>
              <a:gd name="connsiteY1" fmla="*/ 4576 h 10000"/>
              <a:gd name="connsiteX2" fmla="*/ 103 w 10000"/>
              <a:gd name="connsiteY2" fmla="*/ 5424 h 10000"/>
              <a:gd name="connsiteX3" fmla="*/ 2219 w 10000"/>
              <a:gd name="connsiteY3" fmla="*/ 9566 h 10000"/>
              <a:gd name="connsiteX4" fmla="*/ 2880 w 10000"/>
              <a:gd name="connsiteY4" fmla="*/ 10000 h 10000"/>
              <a:gd name="connsiteX5" fmla="*/ 7121 w 10000"/>
              <a:gd name="connsiteY5" fmla="*/ 10000 h 10000"/>
              <a:gd name="connsiteX6" fmla="*/ 7773 w 10000"/>
              <a:gd name="connsiteY6" fmla="*/ 9566 h 10000"/>
              <a:gd name="connsiteX7" fmla="*/ 9898 w 10000"/>
              <a:gd name="connsiteY7" fmla="*/ 5424 h 10000"/>
              <a:gd name="connsiteX8" fmla="*/ 9898 w 10000"/>
              <a:gd name="connsiteY8" fmla="*/ 4576 h 10000"/>
              <a:gd name="connsiteX9" fmla="*/ 7121 w 10000"/>
              <a:gd name="connsiteY9" fmla="*/ 0 h 10000"/>
              <a:gd name="connsiteX0" fmla="*/ 9898 w 10000"/>
              <a:gd name="connsiteY0" fmla="*/ 0 h 5424"/>
              <a:gd name="connsiteX1" fmla="*/ 103 w 10000"/>
              <a:gd name="connsiteY1" fmla="*/ 0 h 5424"/>
              <a:gd name="connsiteX2" fmla="*/ 103 w 10000"/>
              <a:gd name="connsiteY2" fmla="*/ 848 h 5424"/>
              <a:gd name="connsiteX3" fmla="*/ 2219 w 10000"/>
              <a:gd name="connsiteY3" fmla="*/ 4990 h 5424"/>
              <a:gd name="connsiteX4" fmla="*/ 2880 w 10000"/>
              <a:gd name="connsiteY4" fmla="*/ 5424 h 5424"/>
              <a:gd name="connsiteX5" fmla="*/ 7121 w 10000"/>
              <a:gd name="connsiteY5" fmla="*/ 5424 h 5424"/>
              <a:gd name="connsiteX6" fmla="*/ 7773 w 10000"/>
              <a:gd name="connsiteY6" fmla="*/ 4990 h 5424"/>
              <a:gd name="connsiteX7" fmla="*/ 9898 w 10000"/>
              <a:gd name="connsiteY7" fmla="*/ 848 h 5424"/>
              <a:gd name="connsiteX8" fmla="*/ 9898 w 10000"/>
              <a:gd name="connsiteY8" fmla="*/ 0 h 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5424">
                <a:moveTo>
                  <a:pt x="9898" y="0"/>
                </a:moveTo>
                <a:lnTo>
                  <a:pt x="103" y="0"/>
                </a:lnTo>
                <a:cubicBezTo>
                  <a:pt x="-34" y="259"/>
                  <a:pt x="-34" y="589"/>
                  <a:pt x="103" y="848"/>
                </a:cubicBezTo>
                <a:lnTo>
                  <a:pt x="2219" y="4990"/>
                </a:lnTo>
                <a:cubicBezTo>
                  <a:pt x="2357" y="5259"/>
                  <a:pt x="2605" y="5424"/>
                  <a:pt x="2880" y="5424"/>
                </a:cubicBezTo>
                <a:lnTo>
                  <a:pt x="7121" y="5424"/>
                </a:lnTo>
                <a:cubicBezTo>
                  <a:pt x="7387" y="5424"/>
                  <a:pt x="7644" y="5259"/>
                  <a:pt x="7773" y="4990"/>
                </a:cubicBezTo>
                <a:lnTo>
                  <a:pt x="9898" y="848"/>
                </a:lnTo>
                <a:cubicBezTo>
                  <a:pt x="10035" y="589"/>
                  <a:pt x="10035" y="259"/>
                  <a:pt x="9898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0EF8D95-4E07-41DF-B521-FB43F4C50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906652" y="1019501"/>
            <a:ext cx="2591538" cy="345085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94B1737B-70DA-4282-BD9C-AA43B713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856519" y="1029767"/>
            <a:ext cx="2591538" cy="345085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94BDA16-B772-4FD7-8AA7-D8CADC6F9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06386" y="1024890"/>
            <a:ext cx="2591538" cy="345085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EA55E06-FAEC-4BCE-96BE-B817D5C5F3E2}"/>
              </a:ext>
            </a:extLst>
          </p:cNvPr>
          <p:cNvSpPr txBox="1"/>
          <p:nvPr/>
        </p:nvSpPr>
        <p:spPr>
          <a:xfrm>
            <a:off x="3151080" y="3169987"/>
            <a:ext cx="1954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Key resources</a:t>
            </a:r>
            <a:r>
              <a:rPr lang="it-IT" sz="1600" dirty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Agency FB" panose="020B0503020202020204" pitchFamily="34" charset="0"/>
              </a:rPr>
              <a:t>Laboratori e dipendenti per r&amp;s, macchinari e software per la produzione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238D9D-9F7D-471E-A229-21C8471AC3D2}"/>
              </a:ext>
            </a:extLst>
          </p:cNvPr>
          <p:cNvSpPr txBox="1"/>
          <p:nvPr/>
        </p:nvSpPr>
        <p:spPr>
          <a:xfrm>
            <a:off x="2015889" y="4907137"/>
            <a:ext cx="3146262" cy="1218199"/>
          </a:xfrm>
          <a:prstGeom prst="rect">
            <a:avLst/>
          </a:prstGeom>
          <a:noFill/>
        </p:spPr>
        <p:txBody>
          <a:bodyPr wrap="square" numCol="2" spcCol="36000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bg1"/>
                </a:solidFill>
                <a:latin typeface="Agency FB"/>
              </a:rPr>
              <a:t>Materie prime 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bg1"/>
                </a:solidFill>
                <a:latin typeface="Agency FB"/>
              </a:rPr>
              <a:t>Servizi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bg1"/>
                </a:solidFill>
                <a:latin typeface="Agency FB"/>
              </a:rPr>
              <a:t>Personale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bg1"/>
                </a:solidFill>
                <a:latin typeface="Agency FB"/>
              </a:rPr>
              <a:t>Diritti d’uso su fabbricati e impianti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510916-28BF-4C1D-ADB6-BFB04E742E07}"/>
              </a:ext>
            </a:extLst>
          </p:cNvPr>
          <p:cNvSpPr txBox="1"/>
          <p:nvPr/>
        </p:nvSpPr>
        <p:spPr>
          <a:xfrm>
            <a:off x="5241080" y="1757839"/>
            <a:ext cx="1954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gency FB" panose="020B0503020202020204" pitchFamily="34" charset="0"/>
              </a:rPr>
              <a:t>    Value proposition</a:t>
            </a:r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Innovazione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Produzione a livello europeo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Alta flessibilità nella tipologia di carico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AA78C4E-6F91-40A7-A507-465270518CAA}"/>
              </a:ext>
            </a:extLst>
          </p:cNvPr>
          <p:cNvSpPr txBox="1"/>
          <p:nvPr/>
        </p:nvSpPr>
        <p:spPr>
          <a:xfrm>
            <a:off x="9253456" y="2200237"/>
            <a:ext cx="2123842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700" b="1" dirty="0">
                <a:solidFill>
                  <a:schemeClr val="bg1"/>
                </a:solidFill>
                <a:latin typeface="Agency FB"/>
              </a:rPr>
              <a:t>     Customer segments</a:t>
            </a:r>
            <a:r>
              <a:rPr lang="it-IT" sz="1700" dirty="0">
                <a:solidFill>
                  <a:schemeClr val="bg1"/>
                </a:solidFill>
                <a:latin typeface="Agency FB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700" dirty="0">
                <a:solidFill>
                  <a:schemeClr val="bg1"/>
                </a:solidFill>
                <a:latin typeface="Agency FB" panose="020B0503020202020204" pitchFamily="34" charset="0"/>
              </a:rPr>
              <a:t>Agenzie per la difesa militare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700" dirty="0">
                <a:solidFill>
                  <a:schemeClr val="bg1"/>
                </a:solidFill>
                <a:latin typeface="Agency FB"/>
              </a:rPr>
              <a:t>Agenzie spaziali</a:t>
            </a:r>
            <a:endParaRPr lang="it-IT" sz="1700" dirty="0">
              <a:solidFill>
                <a:schemeClr val="bg1"/>
              </a:solidFill>
              <a:latin typeface="Agency FB"/>
              <a:cs typeface="Calibri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3F70A7C-7630-4DC9-9665-4EBB47709336}"/>
              </a:ext>
            </a:extLst>
          </p:cNvPr>
          <p:cNvSpPr txBox="1"/>
          <p:nvPr/>
        </p:nvSpPr>
        <p:spPr>
          <a:xfrm>
            <a:off x="7366387" y="1171773"/>
            <a:ext cx="1568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Custumer relationships:</a:t>
            </a:r>
            <a:r>
              <a:rPr lang="it-IT" sz="1600" dirty="0">
                <a:solidFill>
                  <a:schemeClr val="bg1"/>
                </a:solidFill>
                <a:latin typeface="Agency FB" panose="020B0503020202020204" pitchFamily="34" charset="0"/>
              </a:rPr>
              <a:t> Assistenza personale dedicata e co-creazione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9DCDAD7-4D2A-4C9C-A87B-9C973FF74200}"/>
              </a:ext>
            </a:extLst>
          </p:cNvPr>
          <p:cNvSpPr txBox="1"/>
          <p:nvPr/>
        </p:nvSpPr>
        <p:spPr>
          <a:xfrm>
            <a:off x="7170960" y="3146917"/>
            <a:ext cx="2039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Agency FB" panose="020B0503020202020204" pitchFamily="34" charset="0"/>
              </a:rPr>
              <a:t>Channels</a:t>
            </a:r>
            <a:r>
              <a:rPr lang="it-IT" sz="1600" dirty="0">
                <a:solidFill>
                  <a:schemeClr val="bg1"/>
                </a:solidFill>
                <a:latin typeface="Agency FB" panose="020B0503020202020204" pitchFamily="34" charset="0"/>
              </a:rPr>
              <a:t>:</a:t>
            </a:r>
          </a:p>
          <a:p>
            <a:pPr algn="ctr"/>
            <a:r>
              <a:rPr lang="it-IT" sz="1600" dirty="0">
                <a:solidFill>
                  <a:schemeClr val="bg1"/>
                </a:solidFill>
                <a:latin typeface="Agency FB" panose="020B0503020202020204" pitchFamily="34" charset="0"/>
              </a:rPr>
              <a:t>Il sito web, conferenze dedicate e riconoscimento dovuto all’affermazione nel settore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E3C8C79-1008-436C-BE6F-66B1E2ACD1E9}"/>
              </a:ext>
            </a:extLst>
          </p:cNvPr>
          <p:cNvSpPr txBox="1"/>
          <p:nvPr/>
        </p:nvSpPr>
        <p:spPr>
          <a:xfrm>
            <a:off x="7874256" y="4839137"/>
            <a:ext cx="230283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gency FB"/>
              </a:rPr>
              <a:t>Revenue stream: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>
                <a:solidFill>
                  <a:schemeClr val="bg1"/>
                </a:solidFill>
                <a:latin typeface="Agency FB"/>
              </a:rPr>
              <a:t>Vendita diretta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>
                <a:solidFill>
                  <a:schemeClr val="bg1"/>
                </a:solidFill>
                <a:latin typeface="Agency FB"/>
              </a:rPr>
              <a:t>Servizio di lancio</a:t>
            </a:r>
          </a:p>
        </p:txBody>
      </p:sp>
      <p:cxnSp>
        <p:nvCxnSpPr>
          <p:cNvPr id="40" name="Straight Connector 11">
            <a:extLst>
              <a:ext uri="{FF2B5EF4-FFF2-40B4-BE49-F238E27FC236}">
                <a16:creationId xmlns:a16="http://schemas.microsoft.com/office/drawing/2014/main" id="{19CA530A-2F4B-0049-9F5A-D1BF4ADF3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6166D79F-FE93-7A48-80A8-804DD58ED1BA}"/>
              </a:ext>
            </a:extLst>
          </p:cNvPr>
          <p:cNvSpPr txBox="1">
            <a:spLocks/>
          </p:cNvSpPr>
          <p:nvPr/>
        </p:nvSpPr>
        <p:spPr>
          <a:xfrm>
            <a:off x="410150" y="387785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MODELLO DI BUSINESS</a:t>
            </a:r>
            <a:endParaRPr lang="en-US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0D1522C-7FE4-7349-9F37-4EDEF98195E3}"/>
              </a:ext>
            </a:extLst>
          </p:cNvPr>
          <p:cNvSpPr txBox="1"/>
          <p:nvPr/>
        </p:nvSpPr>
        <p:spPr>
          <a:xfrm>
            <a:off x="2885877" y="4609971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gency FB"/>
              </a:rPr>
              <a:t>Cost structure</a:t>
            </a:r>
            <a:r>
              <a:rPr lang="it-IT" dirty="0">
                <a:solidFill>
                  <a:schemeClr val="bg1"/>
                </a:solidFill>
                <a:latin typeface="Agency FB"/>
              </a:rPr>
              <a:t>: 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0BC3798-EE31-D648-921E-94AFAF592628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CCBC472-95FA-4649-9FB3-D4CEA364E9F7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E45A964-C270-8645-96B1-06CB7957EB73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444BE57-BCF2-524C-BD5D-C29A57EF6143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/>
              <a:t>MODELLO</a:t>
            </a:r>
            <a:endParaRPr lang="en-US" sz="2000" dirty="0"/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39E30C9-F099-EC48-8977-6BC96E3F47B0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FF82191-AC03-4D47-8477-7CC24EE050C6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71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DD4F15A2-D55B-C84C-81C4-D6519EABB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E2008F-D471-AD43-A745-CEABCF2466EB}"/>
              </a:ext>
            </a:extLst>
          </p:cNvPr>
          <p:cNvSpPr txBox="1">
            <a:spLocks/>
          </p:cNvSpPr>
          <p:nvPr/>
        </p:nvSpPr>
        <p:spPr>
          <a:xfrm>
            <a:off x="410150" y="387785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FLUSSI DI CASSA IN ENTRATA</a:t>
            </a:r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8F4F9C72-2C34-429E-870C-F5601D6B8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950169"/>
              </p:ext>
            </p:extLst>
          </p:nvPr>
        </p:nvGraphicFramePr>
        <p:xfrm>
          <a:off x="2032000" y="105154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60FAFFF8-2011-A742-900F-AAF804A54F23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0F3BC8-D9B9-AC45-AC9B-DBD33646B59C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BF3C9A1-038E-2842-A548-25C2B9CFB0BA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FF6F7EB-6E01-E040-A0B8-5AF3332F9938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B735E61-D8AE-864A-95BF-10BE678C9921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/>
              <a:t>FLUSSI DI CASSA</a:t>
            </a:r>
            <a:endParaRPr lang="en-US" sz="2000" dirty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D25FC33-272A-344C-9FD7-79FA15DCFCA8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3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DD4F15A2-D55B-C84C-81C4-D6519EABB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E2008F-D471-AD43-A745-CEABCF2466EB}"/>
              </a:ext>
            </a:extLst>
          </p:cNvPr>
          <p:cNvSpPr txBox="1">
            <a:spLocks/>
          </p:cNvSpPr>
          <p:nvPr/>
        </p:nvSpPr>
        <p:spPr>
          <a:xfrm>
            <a:off x="410150" y="387785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FLUSSI DI CASSA IN USCITA</a:t>
            </a:r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8F4F9C72-2C34-429E-870C-F5601D6B8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0615265"/>
              </p:ext>
            </p:extLst>
          </p:nvPr>
        </p:nvGraphicFramePr>
        <p:xfrm>
          <a:off x="5156462" y="883017"/>
          <a:ext cx="7089868" cy="4576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AAA7A84-E0ED-1A4A-BEE6-BCECEAA6DAB1}"/>
              </a:ext>
            </a:extLst>
          </p:cNvPr>
          <p:cNvSpPr txBox="1"/>
          <p:nvPr/>
        </p:nvSpPr>
        <p:spPr>
          <a:xfrm>
            <a:off x="356516" y="3938390"/>
            <a:ext cx="5434756" cy="236988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buClr>
                <a:srgbClr val="408E93"/>
              </a:buClr>
            </a:pPr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</a:rPr>
              <a:t>Fissi: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Ricerca e sviluppo</a:t>
            </a:r>
          </a:p>
          <a:p>
            <a:pPr marL="342900" indent="-342900">
              <a:buClr>
                <a:srgbClr val="408E93"/>
              </a:buCl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Amministrazione</a:t>
            </a:r>
          </a:p>
          <a:p>
            <a:pPr marL="342900" indent="-342900">
              <a:buClr>
                <a:srgbClr val="43C57B"/>
              </a:buCl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Ammortamenti immobili e macchinari per ufficio</a:t>
            </a:r>
          </a:p>
          <a:p>
            <a:pPr marL="342900" indent="-342900">
              <a:buClr>
                <a:srgbClr val="408E93"/>
              </a:buCl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Personale non addetto alla produzione</a:t>
            </a:r>
          </a:p>
          <a:p>
            <a:pPr>
              <a:buClr>
                <a:srgbClr val="408E93"/>
              </a:buClr>
            </a:pPr>
            <a:endParaRPr lang="it-IT" sz="2000" dirty="0">
              <a:solidFill>
                <a:schemeClr val="bg1"/>
              </a:solidFill>
              <a:latin typeface="Agency FB" panose="020B0503020202020204" pitchFamily="34" charset="77"/>
            </a:endParaRPr>
          </a:p>
          <a:p>
            <a:pPr>
              <a:buClr>
                <a:srgbClr val="408E93"/>
              </a:buClr>
            </a:pPr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</a:rPr>
              <a:t>Variabili: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Manutenzione 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Trasporto delle 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        componenti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AEBA89E-55D9-0748-88B0-9A4E479D3994}"/>
              </a:ext>
            </a:extLst>
          </p:cNvPr>
          <p:cNvSpPr txBox="1"/>
          <p:nvPr/>
        </p:nvSpPr>
        <p:spPr>
          <a:xfrm>
            <a:off x="405975" y="1476177"/>
            <a:ext cx="5434756" cy="15081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buClr>
                <a:srgbClr val="408E93"/>
              </a:buClr>
            </a:pPr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</a:rPr>
              <a:t>Fissi:</a:t>
            </a:r>
          </a:p>
          <a:p>
            <a:pPr marL="342900" indent="-342900">
              <a:buClr>
                <a:srgbClr val="43C57B"/>
              </a:buCl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Ammortamenti relativi ai fabbricati ed agli impianti</a:t>
            </a:r>
          </a:p>
          <a:p>
            <a:pPr marL="342900" indent="-342900">
              <a:buClr>
                <a:srgbClr val="408E93"/>
              </a:buCl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Personale addetto </a:t>
            </a:r>
          </a:p>
          <a:p>
            <a:pPr>
              <a:buClr>
                <a:srgbClr val="408E93"/>
              </a:buClr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        alla produzione</a:t>
            </a:r>
          </a:p>
          <a:p>
            <a:pPr>
              <a:buClr>
                <a:srgbClr val="408E93"/>
              </a:buClr>
            </a:pPr>
            <a:r>
              <a:rPr lang="it-IT" sz="2000" dirty="0">
                <a:solidFill>
                  <a:schemeClr val="bg1"/>
                </a:solidFill>
                <a:latin typeface="Agency FB" panose="020B0503020202020204" pitchFamily="34" charset="77"/>
              </a:rPr>
              <a:t>Variabili: </a:t>
            </a:r>
          </a:p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Materie Prime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Servizi di assistenza 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        tecnica e professionale</a:t>
            </a:r>
            <a:endParaRPr lang="it-IT" sz="2000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037C84-697B-D643-942D-CF87153061C7}"/>
              </a:ext>
            </a:extLst>
          </p:cNvPr>
          <p:cNvSpPr txBox="1"/>
          <p:nvPr/>
        </p:nvSpPr>
        <p:spPr>
          <a:xfrm>
            <a:off x="410150" y="1058238"/>
            <a:ext cx="1574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i="1" dirty="0">
                <a:solidFill>
                  <a:schemeClr val="bg1"/>
                </a:solidFill>
                <a:latin typeface="Agency FB" panose="020B0503020202020204" pitchFamily="34" charset="77"/>
              </a:rPr>
              <a:t>DI PRODUZIONE: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1FC9F-8B33-BC46-BCAC-4B0EA6389FB8}"/>
              </a:ext>
            </a:extLst>
          </p:cNvPr>
          <p:cNvSpPr txBox="1"/>
          <p:nvPr/>
        </p:nvSpPr>
        <p:spPr>
          <a:xfrm>
            <a:off x="356516" y="3534835"/>
            <a:ext cx="20024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i="1" dirty="0">
                <a:solidFill>
                  <a:schemeClr val="bg1"/>
                </a:solidFill>
                <a:latin typeface="Agency FB" panose="020B0503020202020204" pitchFamily="34" charset="77"/>
              </a:rPr>
              <a:t>NON DI PRODUZIONE: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CD94D41-CD3D-394D-976D-10B14CA996E9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201E1D6-D560-5749-90CD-7165997CCF1E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59704F5-756A-D14B-851E-6A0EF3E30DCB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003908A-865A-644D-A8E3-C1522B712AEC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A7B8DCB-ED06-E549-8D6B-CA614D0BD52E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/>
              <a:t>FLUSSI DI CASSA</a:t>
            </a:r>
            <a:endParaRPr lang="en-US" sz="2000" dirty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ABA41E5-6EAB-6B4C-8059-6FC34783DCFE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7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DD4F15A2-D55B-C84C-81C4-D6519EABB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E2008F-D471-AD43-A745-CEABCF2466EB}"/>
              </a:ext>
            </a:extLst>
          </p:cNvPr>
          <p:cNvSpPr txBox="1">
            <a:spLocks/>
          </p:cNvSpPr>
          <p:nvPr/>
        </p:nvSpPr>
        <p:spPr>
          <a:xfrm>
            <a:off x="410150" y="387785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BIBLIOGRAFIA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35DB80-5D0D-864F-BD0C-5626B558BA7C}"/>
              </a:ext>
            </a:extLst>
          </p:cNvPr>
          <p:cNvSpPr txBox="1"/>
          <p:nvPr/>
        </p:nvSpPr>
        <p:spPr>
          <a:xfrm>
            <a:off x="410150" y="1236285"/>
            <a:ext cx="1185230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bg1"/>
              </a:solidFill>
              <a:latin typeface="Agency FB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Avio S.p.A. (2019). Relazione Finanziaria Annuale 2018. [online] </a:t>
            </a:r>
          </a:p>
          <a:p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       disponibile a: </a:t>
            </a:r>
            <a:r>
              <a:rPr lang="it-IT" sz="1600" dirty="0">
                <a:solidFill>
                  <a:srgbClr val="408E93"/>
                </a:solidFill>
                <a:latin typeface="Agency FB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http://avio-data.teleborsa.it/2019%2fRelazione-Finanziaria-Annuale-2018-Avio_20190329_070643.pdf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[Accessed 27 April 2020]</a:t>
            </a:r>
          </a:p>
          <a:p>
            <a:endParaRPr lang="it-IT" sz="1600" dirty="0">
              <a:solidFill>
                <a:schemeClr val="bg1"/>
              </a:solidFill>
              <a:latin typeface="Agency FB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Avio S.p.A. (2020). Relazione Finanziaria Annuale 2019. [online] </a:t>
            </a:r>
          </a:p>
          <a:p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       disponibile a: </a:t>
            </a:r>
            <a:r>
              <a:rPr lang="it-IT" sz="1600" dirty="0">
                <a:solidFill>
                  <a:srgbClr val="408E93"/>
                </a:solidFill>
                <a:latin typeface="Agency FB" pitchFamily="2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http://avio-data.teleborsa.it/2020%2fv29-Relazione-Finanziaria-Annuale-2019-Avio-(clean)_wattachments_final_20200331_124355.pdf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[Accessed 27 April 2020]</a:t>
            </a:r>
          </a:p>
          <a:p>
            <a:endParaRPr lang="it-IT" sz="1600" dirty="0">
              <a:solidFill>
                <a:schemeClr val="bg1"/>
              </a:solidFill>
              <a:latin typeface="Agency FB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Avio.com, (2020), </a:t>
            </a:r>
            <a:r>
              <a:rPr lang="it-IT" sz="1600" i="1" dirty="0">
                <a:solidFill>
                  <a:schemeClr val="bg1"/>
                </a:solidFill>
                <a:latin typeface="Agency FB" pitchFamily="2" charset="77"/>
              </a:rPr>
              <a:t>Sito ufficiale Avio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. [online]</a:t>
            </a:r>
          </a:p>
          <a:p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       disponibile a</a:t>
            </a:r>
            <a:r>
              <a:rPr lang="it-IT" sz="1600" dirty="0">
                <a:solidFill>
                  <a:schemeClr val="bg1"/>
                </a:solidFill>
                <a:latin typeface="Agency FB" panose="020B0503020202020204" pitchFamily="34" charset="0"/>
              </a:rPr>
              <a:t>: </a:t>
            </a:r>
            <a:r>
              <a:rPr lang="it-IT" sz="1600" dirty="0">
                <a:solidFill>
                  <a:srgbClr val="408E93"/>
                </a:solidFill>
                <a:latin typeface="Agency FB" panose="020B0503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https://www.avio.com/it/homepage</a:t>
            </a:r>
            <a:r>
              <a:rPr lang="it-IT" sz="1600" dirty="0">
                <a:solidFill>
                  <a:srgbClr val="408E93"/>
                </a:solidFill>
                <a:latin typeface="Agency FB" panose="020B05030202020202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[Accessed 27 April 2020]</a:t>
            </a:r>
          </a:p>
          <a:p>
            <a:endParaRPr lang="it-IT" sz="1600" dirty="0">
              <a:solidFill>
                <a:schemeClr val="bg1"/>
              </a:solidFill>
              <a:latin typeface="Agency FB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Siusa.archivi.beniculturali.it, (2020). </a:t>
            </a:r>
            <a:r>
              <a:rPr lang="it-IT" sz="1600" i="1" dirty="0">
                <a:solidFill>
                  <a:schemeClr val="bg1"/>
                </a:solidFill>
                <a:latin typeface="Agency FB" pitchFamily="2" charset="77"/>
              </a:rPr>
              <a:t>Pagina Avio Spa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, [online] </a:t>
            </a:r>
          </a:p>
          <a:p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       disponibile a: </a:t>
            </a:r>
            <a:r>
              <a:rPr lang="it-IT" sz="1600" dirty="0">
                <a:solidFill>
                  <a:srgbClr val="408E93"/>
                </a:solidFill>
                <a:latin typeface="Agency FB" pitchFamily="2" charset="77"/>
                <a:hlinkClick r:id="rId8" tooltip="https://siusa.archivi.beniculturali.it/cgi-bin/siusa/pagina.pl?tipopag=prodente&amp;chiave=517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https://siusa.archivi.beniculturali.it/cgi-bin/siusa/pagina.pl?TipoPag=prodente&amp;Chiave=51728</a:t>
            </a:r>
            <a:r>
              <a:rPr lang="it-IT" sz="1600" dirty="0">
                <a:latin typeface="Agency FB" pitchFamily="2" charset="77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[Accessed 30 April 2020]</a:t>
            </a:r>
          </a:p>
          <a:p>
            <a:endParaRPr lang="it-IT" sz="1600" dirty="0">
              <a:solidFill>
                <a:schemeClr val="bg1"/>
              </a:solidFill>
              <a:latin typeface="Agency FB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Wikipedia.it, (2020). </a:t>
            </a:r>
            <a:r>
              <a:rPr lang="it-IT" sz="1600" i="1" dirty="0">
                <a:solidFill>
                  <a:schemeClr val="bg1"/>
                </a:solidFill>
                <a:latin typeface="Agency FB" pitchFamily="2" charset="77"/>
              </a:rPr>
              <a:t>Pagina Avio_(azienda).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 [online]</a:t>
            </a:r>
          </a:p>
          <a:p>
            <a:r>
              <a:rPr lang="it-IT" sz="1600" i="1" dirty="0">
                <a:solidFill>
                  <a:schemeClr val="bg1"/>
                </a:solidFill>
                <a:latin typeface="Agency FB" pitchFamily="2" charset="77"/>
              </a:rPr>
              <a:t>      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disponibile a:</a:t>
            </a:r>
            <a:r>
              <a:rPr lang="it-IT" sz="1600" i="1" dirty="0">
                <a:solidFill>
                  <a:schemeClr val="bg1"/>
                </a:solidFill>
                <a:latin typeface="Agency FB" pitchFamily="2" charset="77"/>
              </a:rPr>
              <a:t> </a:t>
            </a:r>
            <a:r>
              <a:rPr lang="it-IT" sz="1600" dirty="0">
                <a:solidFill>
                  <a:srgbClr val="408E93"/>
                </a:solidFill>
                <a:latin typeface="Agency FB" panose="020B0503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https://it.wikipedia.org/wiki/Avio_(azienda)</a:t>
            </a:r>
            <a:r>
              <a:rPr lang="it-IT" sz="1600" dirty="0">
                <a:solidFill>
                  <a:srgbClr val="408E93"/>
                </a:solidFill>
                <a:latin typeface="Agency FB" panose="020B0503020202020204" pitchFamily="34" charset="0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[Accessed  27 April 2020]</a:t>
            </a:r>
          </a:p>
          <a:p>
            <a:endParaRPr lang="it-IT" sz="1600" dirty="0">
              <a:solidFill>
                <a:schemeClr val="bg1"/>
              </a:solidFill>
              <a:latin typeface="Agency FB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Wikipedia.it, (2020). </a:t>
            </a:r>
            <a:r>
              <a:rPr lang="it-IT" sz="1600" i="1" dirty="0">
                <a:solidFill>
                  <a:schemeClr val="bg1"/>
                </a:solidFill>
                <a:latin typeface="Agency FB" pitchFamily="2" charset="77"/>
              </a:rPr>
              <a:t>Pagina Vega_(lanciatore).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 [online]</a:t>
            </a:r>
          </a:p>
          <a:p>
            <a:r>
              <a:rPr lang="it-IT" sz="1600" i="1" dirty="0">
                <a:solidFill>
                  <a:schemeClr val="bg1"/>
                </a:solidFill>
                <a:latin typeface="Agency FB" pitchFamily="2" charset="77"/>
              </a:rPr>
              <a:t>      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disponibile a:</a:t>
            </a:r>
            <a:r>
              <a:rPr lang="it-IT" sz="1600" i="1" dirty="0">
                <a:solidFill>
                  <a:schemeClr val="bg1"/>
                </a:solidFill>
                <a:latin typeface="Agency FB" pitchFamily="2" charset="77"/>
              </a:rPr>
              <a:t> </a:t>
            </a:r>
            <a:r>
              <a:rPr lang="it-IT" sz="1600" dirty="0">
                <a:solidFill>
                  <a:srgbClr val="408E93"/>
                </a:solidFill>
                <a:latin typeface="Agency FB" pitchFamily="2" charset="7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https://it.wikipedia.org/wiki/Vega_(lanciatore)</a:t>
            </a:r>
            <a:r>
              <a:rPr lang="it-IT" sz="1600" dirty="0">
                <a:solidFill>
                  <a:srgbClr val="408E93"/>
                </a:solidFill>
                <a:latin typeface="Agency FB" panose="020B0503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[Accessed 15 May 2020]</a:t>
            </a:r>
          </a:p>
          <a:p>
            <a:endParaRPr lang="it-IT" sz="1600" dirty="0">
              <a:solidFill>
                <a:schemeClr val="bg1"/>
              </a:solidFill>
              <a:latin typeface="Agency FB" pitchFamily="2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3D022A-7A74-2341-95DC-B282C4DFE5B3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6452FE5-1204-5247-B3FE-929A3B0D7931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795E660-D612-6948-92BF-E53E2090233A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2420E7-F319-5940-9C4A-79ED9A18484A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E91C975-F887-DF41-8919-04EB7782395F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B17375F-7920-AE43-8461-995485D9B706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/>
              <a:t>BIBLIOGRAFIA</a:t>
            </a:r>
            <a:endParaRPr lang="en-US" sz="2000" dirty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19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DD4F15A2-D55B-C84C-81C4-D6519EABB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E2008F-D471-AD43-A745-CEABCF2466EB}"/>
              </a:ext>
            </a:extLst>
          </p:cNvPr>
          <p:cNvSpPr txBox="1">
            <a:spLocks/>
          </p:cNvSpPr>
          <p:nvPr/>
        </p:nvSpPr>
        <p:spPr>
          <a:xfrm>
            <a:off x="410150" y="387785"/>
            <a:ext cx="3868528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BIBLIOGRAFIA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35DB80-5D0D-864F-BD0C-5626B558BA7C}"/>
              </a:ext>
            </a:extLst>
          </p:cNvPr>
          <p:cNvSpPr txBox="1"/>
          <p:nvPr/>
        </p:nvSpPr>
        <p:spPr>
          <a:xfrm>
            <a:off x="410150" y="1246194"/>
            <a:ext cx="100972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bg1"/>
              </a:solidFill>
              <a:latin typeface="Agency FB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Arianespace.com (2020). </a:t>
            </a:r>
            <a:r>
              <a:rPr lang="it-IT" sz="1600" i="1" dirty="0">
                <a:solidFill>
                  <a:schemeClr val="bg1"/>
                </a:solidFill>
                <a:latin typeface="Agency FB" pitchFamily="2" charset="77"/>
              </a:rPr>
              <a:t>Sito ufficiale Arianespace.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 [online]</a:t>
            </a:r>
          </a:p>
          <a:p>
            <a:r>
              <a:rPr lang="it-IT" sz="1600" i="1" dirty="0">
                <a:solidFill>
                  <a:schemeClr val="bg1"/>
                </a:solidFill>
                <a:latin typeface="Agency FB" pitchFamily="2" charset="77"/>
              </a:rPr>
              <a:t>      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disponibile a</a:t>
            </a:r>
            <a:r>
              <a:rPr lang="it-IT" sz="1600" dirty="0">
                <a:solidFill>
                  <a:srgbClr val="408E93"/>
                </a:solidFill>
                <a:latin typeface="Agency FB" pitchFamily="2" charset="77"/>
              </a:rPr>
              <a:t>:</a:t>
            </a:r>
            <a:r>
              <a:rPr lang="it-IT" sz="1600" i="1" dirty="0">
                <a:solidFill>
                  <a:srgbClr val="408E93"/>
                </a:solidFill>
                <a:latin typeface="Agency FB" pitchFamily="2" charset="77"/>
              </a:rPr>
              <a:t> </a:t>
            </a:r>
            <a:r>
              <a:rPr lang="it-IT" sz="1600" dirty="0">
                <a:solidFill>
                  <a:srgbClr val="408E93"/>
                </a:solidFill>
                <a:latin typeface="Agency FB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https://www.arianespace.com</a:t>
            </a:r>
            <a:r>
              <a:rPr lang="it-IT" sz="1600" dirty="0">
                <a:solidFill>
                  <a:srgbClr val="408E93"/>
                </a:solidFill>
                <a:latin typeface="Agency FB" pitchFamily="2" charset="77"/>
              </a:rPr>
              <a:t>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[Accessed 24 May 2020]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bg1"/>
              </a:solidFill>
              <a:latin typeface="Agency FB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Spacenews.com (2020). Sito ufficiale Spacenews [online] </a:t>
            </a:r>
          </a:p>
          <a:p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       disponibile a: </a:t>
            </a:r>
            <a:r>
              <a:rPr lang="it-IT" sz="1600" dirty="0">
                <a:solidFill>
                  <a:srgbClr val="408E93"/>
                </a:solidFill>
                <a:latin typeface="Agency FB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https://spacenews.com/vega-expected-be-price-competitive-russian-rockets/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[Accessed 24 May 2020]</a:t>
            </a:r>
          </a:p>
          <a:p>
            <a:endParaRPr lang="it-IT" sz="1600" dirty="0">
              <a:solidFill>
                <a:schemeClr val="bg1"/>
              </a:solidFill>
              <a:latin typeface="Agency FB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Avio S.p.A. (2020). </a:t>
            </a:r>
            <a:r>
              <a:rPr lang="en-US" sz="1600" dirty="0">
                <a:solidFill>
                  <a:schemeClr val="bg1"/>
                </a:solidFill>
                <a:latin typeface="Agency FB" pitchFamily="2" charset="77"/>
              </a:rPr>
              <a:t>KC Investor Presentation July 2020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[online] </a:t>
            </a:r>
          </a:p>
          <a:p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       disponibile a: </a:t>
            </a:r>
            <a:r>
              <a:rPr lang="it-IT" sz="1600" dirty="0">
                <a:solidFill>
                  <a:srgbClr val="408E93"/>
                </a:solidFill>
                <a:latin typeface="Agency FB" pitchFamily="2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http://avio-data.teleborsa.it/2020%2f20200715-Kepler_virtual-RD_20200716_090927.pdf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[Accessed 24 May 2020]</a:t>
            </a:r>
          </a:p>
          <a:p>
            <a:endParaRPr lang="it-IT" sz="1600" dirty="0">
              <a:solidFill>
                <a:schemeClr val="bg1"/>
              </a:solidFill>
              <a:latin typeface="Agency FB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Avio S.p.A. (2020), </a:t>
            </a:r>
            <a:r>
              <a:rPr lang="it-IT" sz="1600" i="1" dirty="0">
                <a:solidFill>
                  <a:schemeClr val="bg1"/>
                </a:solidFill>
                <a:latin typeface="Agency FB" pitchFamily="2" charset="77"/>
              </a:rPr>
              <a:t>Avio 2019 FY Results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 [online]</a:t>
            </a:r>
          </a:p>
          <a:p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       disponibile a</a:t>
            </a:r>
            <a:r>
              <a:rPr lang="it-IT" sz="1600" dirty="0">
                <a:solidFill>
                  <a:schemeClr val="bg1"/>
                </a:solidFill>
                <a:latin typeface="Agency FB" panose="020B0503020202020204" pitchFamily="34" charset="0"/>
              </a:rPr>
              <a:t>: </a:t>
            </a:r>
            <a:r>
              <a:rPr lang="it-IT" sz="1600" dirty="0">
                <a:solidFill>
                  <a:srgbClr val="408E93"/>
                </a:solidFill>
                <a:latin typeface="Agency FB" panose="020B0503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http://avio-data.teleborsa.it/2020%2fAVIO-FY-2019-Results_Def_20200326_094744.pdf </a:t>
            </a:r>
            <a:r>
              <a:rPr lang="it-IT" sz="1600" dirty="0">
                <a:solidFill>
                  <a:schemeClr val="bg1"/>
                </a:solidFill>
                <a:latin typeface="Agency FB" pitchFamily="2" charset="77"/>
              </a:rPr>
              <a:t>[Accessed 24 May 2020]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C699EB5-8E20-554F-8330-8E9704A93A4F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PRESENTAZIONE</a:t>
            </a:r>
          </a:p>
          <a:p>
            <a:endParaRPr lang="en-US" sz="20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2205164-F134-4346-B969-C1CF979C3547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00F462-C464-3F4B-8F61-EA5ED014AC15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B744B7-D0F3-A949-9072-1AD196617F13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B626942-DF9F-E746-B617-9990012F7E20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C99FBC1-4BCF-7B4C-9FB2-49DFA660CB07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/>
              <a:t>BIBLIOGRAFIA</a:t>
            </a:r>
            <a:endParaRPr lang="en-US" sz="2000" dirty="0"/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5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536B80D9-C660-2A49-AE11-C5CECF1D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55" y="355946"/>
            <a:ext cx="3868528" cy="495232"/>
          </a:xfrm>
        </p:spPr>
        <p:txBody>
          <a:bodyPr>
            <a:normAutofit/>
          </a:bodyPr>
          <a:lstStyle/>
          <a:p>
            <a:r>
              <a:rPr lang="en-US"/>
              <a:t>PRESENTAZIONE DELL’IMPRESA</a:t>
            </a:r>
          </a:p>
        </p:txBody>
      </p:sp>
      <p:cxnSp>
        <p:nvCxnSpPr>
          <p:cNvPr id="54" name="Straight Connector 11">
            <a:extLst>
              <a:ext uri="{FF2B5EF4-FFF2-40B4-BE49-F238E27FC236}">
                <a16:creationId xmlns:a16="http://schemas.microsoft.com/office/drawing/2014/main" id="{D84D218F-317F-9544-989B-29E3CDE0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C64B97-A80E-094C-B846-5D308D5F747C}"/>
              </a:ext>
            </a:extLst>
          </p:cNvPr>
          <p:cNvSpPr txBox="1"/>
          <p:nvPr/>
        </p:nvSpPr>
        <p:spPr>
          <a:xfrm>
            <a:off x="5296829" y="72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F3315FD-FD2C-2F4E-BF0A-B4C42F1A69BE}"/>
              </a:ext>
            </a:extLst>
          </p:cNvPr>
          <p:cNvSpPr txBox="1">
            <a:spLocks/>
          </p:cNvSpPr>
          <p:nvPr/>
        </p:nvSpPr>
        <p:spPr>
          <a:xfrm>
            <a:off x="350054" y="1017635"/>
            <a:ext cx="11841945" cy="94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>
                <a:latin typeface="Agency FB" panose="020B0503020202020204" pitchFamily="34" charset="77"/>
              </a:rPr>
              <a:t>Avio S.p.A. è un’azienda leader nel settore della propulsione spaziale. L’azienda offre soluzioni competitive per lanciare carichi istituzionali, governativi e commerciali in orbita terrestre, attraverso la famiglia di razzi Vega.</a:t>
            </a:r>
          </a:p>
          <a:p>
            <a:endParaRPr lang="it-IT" sz="2600" dirty="0">
              <a:latin typeface="Agency FB" panose="020B0503020202020204" pitchFamily="34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2C4118C-4181-AB4F-89AA-1A324C422ACF}"/>
              </a:ext>
            </a:extLst>
          </p:cNvPr>
          <p:cNvSpPr txBox="1"/>
          <p:nvPr/>
        </p:nvSpPr>
        <p:spPr>
          <a:xfrm>
            <a:off x="1572782" y="4419040"/>
            <a:ext cx="8535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Fiat sviluppa il suo primo motore aeronautico che verrà impiegato durante la prima guerra mondiale.</a:t>
            </a:r>
          </a:p>
          <a:p>
            <a:pPr algn="ctr"/>
            <a:endParaRPr lang="it-IT" sz="2800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B57A3D8-0936-114C-8971-F6D19A0CF91F}"/>
              </a:ext>
            </a:extLst>
          </p:cNvPr>
          <p:cNvSpPr txBox="1"/>
          <p:nvPr/>
        </p:nvSpPr>
        <p:spPr>
          <a:xfrm>
            <a:off x="350054" y="2128363"/>
            <a:ext cx="1103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solidFill>
                  <a:schemeClr val="bg1"/>
                </a:solidFill>
                <a:latin typeface="Agency FB" panose="020B0503020202020204" pitchFamily="34" charset="77"/>
              </a:rPr>
              <a:t>STORIA: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91411879-DD8D-0C40-906A-1F0FE1F58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57429" y="278230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C60659C-41DE-514B-86A8-9EDCFBEF695F}"/>
              </a:ext>
            </a:extLst>
          </p:cNvPr>
          <p:cNvSpPr txBox="1"/>
          <p:nvPr/>
        </p:nvSpPr>
        <p:spPr>
          <a:xfrm>
            <a:off x="756713" y="2988579"/>
            <a:ext cx="72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1908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189A01A-0EAF-EF43-9509-1BADA0CFBCA6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/>
              <a:t>PRESENTAZIONE</a:t>
            </a:r>
          </a:p>
          <a:p>
            <a:endParaRPr lang="en-US" sz="20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D89758C-D404-AD4C-BDFF-D00385E74190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1D9E94D-4649-AE40-8469-CD67C5A6A9F8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6005A70-638F-BC40-A616-F4085B40803D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CAA82A-5AE2-7149-A90C-65E83599D00E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11ACAF5-5928-F140-8E33-338D68F99E85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35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536B80D9-C660-2A49-AE11-C5CECF1D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55" y="355946"/>
            <a:ext cx="3868528" cy="495232"/>
          </a:xfrm>
        </p:spPr>
        <p:txBody>
          <a:bodyPr>
            <a:normAutofit/>
          </a:bodyPr>
          <a:lstStyle/>
          <a:p>
            <a:r>
              <a:rPr lang="en-US"/>
              <a:t>PRESENTAZIONE DELL’IMPRESA</a:t>
            </a:r>
          </a:p>
        </p:txBody>
      </p:sp>
      <p:cxnSp>
        <p:nvCxnSpPr>
          <p:cNvPr id="54" name="Straight Connector 11">
            <a:extLst>
              <a:ext uri="{FF2B5EF4-FFF2-40B4-BE49-F238E27FC236}">
                <a16:creationId xmlns:a16="http://schemas.microsoft.com/office/drawing/2014/main" id="{D84D218F-317F-9544-989B-29E3CDE0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C64B97-A80E-094C-B846-5D308D5F747C}"/>
              </a:ext>
            </a:extLst>
          </p:cNvPr>
          <p:cNvSpPr txBox="1"/>
          <p:nvPr/>
        </p:nvSpPr>
        <p:spPr>
          <a:xfrm>
            <a:off x="5296829" y="72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F3315FD-FD2C-2F4E-BF0A-B4C42F1A69BE}"/>
              </a:ext>
            </a:extLst>
          </p:cNvPr>
          <p:cNvSpPr txBox="1">
            <a:spLocks/>
          </p:cNvSpPr>
          <p:nvPr/>
        </p:nvSpPr>
        <p:spPr>
          <a:xfrm>
            <a:off x="350054" y="1017635"/>
            <a:ext cx="11841945" cy="94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>
                <a:latin typeface="Agency FB" panose="020B0503020202020204" pitchFamily="34" charset="77"/>
              </a:rPr>
              <a:t>Avio S.p.A. è un’azienda leader nel settore della propulsione spaziale. L’azienda offre soluzioni competitive per lanciare carichi istituzionali, governativi e commerciali in orbita terrestre, attraverso la famiglia di razzi Vega.</a:t>
            </a:r>
          </a:p>
          <a:p>
            <a:endParaRPr lang="it-IT" sz="2600" dirty="0">
              <a:latin typeface="Agency FB" panose="020B0503020202020204" pitchFamily="34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2C4118C-4181-AB4F-89AA-1A324C422ACF}"/>
              </a:ext>
            </a:extLst>
          </p:cNvPr>
          <p:cNvSpPr txBox="1"/>
          <p:nvPr/>
        </p:nvSpPr>
        <p:spPr>
          <a:xfrm>
            <a:off x="1572782" y="4530218"/>
            <a:ext cx="8535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Agency FB" panose="020B0503020202020204" pitchFamily="34" charset="77"/>
              </a:rPr>
              <a:t>Fiat fonda una nuova consociata: la Società Italiana Aviazione che, nel 1918, viene ridisegnata in Fiat Aviazione. </a:t>
            </a:r>
          </a:p>
          <a:p>
            <a:pPr algn="ctr"/>
            <a:endParaRPr lang="it-IT" sz="2800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D01CF91-AA3E-0E47-B894-368477014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57429" y="278230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EA67AD9-048C-844D-B854-FE1988936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364782" y="279332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408E9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37E72DA-0826-564B-B370-5106433150C2}"/>
              </a:ext>
            </a:extLst>
          </p:cNvPr>
          <p:cNvSpPr txBox="1"/>
          <p:nvPr/>
        </p:nvSpPr>
        <p:spPr>
          <a:xfrm>
            <a:off x="756713" y="2988579"/>
            <a:ext cx="72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1908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1F60428-7825-9E47-BF8F-E0BF788A47B3}"/>
              </a:ext>
            </a:extLst>
          </p:cNvPr>
          <p:cNvSpPr txBox="1"/>
          <p:nvPr/>
        </p:nvSpPr>
        <p:spPr>
          <a:xfrm>
            <a:off x="2587967" y="3008726"/>
            <a:ext cx="679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1916</a:t>
            </a:r>
            <a:endParaRPr lang="it-IT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1E1162E-40D2-4044-9641-D524153158EC}"/>
              </a:ext>
            </a:extLst>
          </p:cNvPr>
          <p:cNvSpPr txBox="1"/>
          <p:nvPr/>
        </p:nvSpPr>
        <p:spPr>
          <a:xfrm>
            <a:off x="350054" y="2128363"/>
            <a:ext cx="1103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solidFill>
                  <a:schemeClr val="bg1"/>
                </a:solidFill>
                <a:latin typeface="Agency FB" panose="020B0503020202020204" pitchFamily="34" charset="77"/>
              </a:rPr>
              <a:t>STORIA: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FDF6C08-C509-E148-870A-EAF76C511941}"/>
              </a:ext>
            </a:extLst>
          </p:cNvPr>
          <p:cNvCxnSpPr>
            <a:cxnSpLocks/>
          </p:cNvCxnSpPr>
          <p:nvPr/>
        </p:nvCxnSpPr>
        <p:spPr>
          <a:xfrm>
            <a:off x="1572782" y="3266654"/>
            <a:ext cx="792000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C8FA4836-FD45-9F4A-838A-4A81EA4C6D4F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/>
              <a:t>PRESENTAZIONE</a:t>
            </a:r>
          </a:p>
          <a:p>
            <a:endParaRPr lang="en-US" sz="20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A55DB4-9537-5F46-BDBE-D8203D5E6694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FFFC452-42CF-7041-8FEF-9FB20FA78125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6C8A865-62AA-D54B-B655-CC8128FA3667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0EB99B2-1878-D744-B1E7-44522DC3DDE2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07587F0-17E5-A14E-8871-0D836A8E56E5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51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536B80D9-C660-2A49-AE11-C5CECF1D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55" y="355946"/>
            <a:ext cx="3868528" cy="495232"/>
          </a:xfrm>
        </p:spPr>
        <p:txBody>
          <a:bodyPr>
            <a:normAutofit/>
          </a:bodyPr>
          <a:lstStyle/>
          <a:p>
            <a:r>
              <a:rPr lang="en-US"/>
              <a:t>PRESENTAZIONE DELL’IMPRESA</a:t>
            </a:r>
          </a:p>
        </p:txBody>
      </p:sp>
      <p:cxnSp>
        <p:nvCxnSpPr>
          <p:cNvPr id="54" name="Straight Connector 11">
            <a:extLst>
              <a:ext uri="{FF2B5EF4-FFF2-40B4-BE49-F238E27FC236}">
                <a16:creationId xmlns:a16="http://schemas.microsoft.com/office/drawing/2014/main" id="{D84D218F-317F-9544-989B-29E3CDE0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C64B97-A80E-094C-B846-5D308D5F747C}"/>
              </a:ext>
            </a:extLst>
          </p:cNvPr>
          <p:cNvSpPr txBox="1"/>
          <p:nvPr/>
        </p:nvSpPr>
        <p:spPr>
          <a:xfrm>
            <a:off x="5296829" y="72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F3315FD-FD2C-2F4E-BF0A-B4C42F1A69BE}"/>
              </a:ext>
            </a:extLst>
          </p:cNvPr>
          <p:cNvSpPr txBox="1">
            <a:spLocks/>
          </p:cNvSpPr>
          <p:nvPr/>
        </p:nvSpPr>
        <p:spPr>
          <a:xfrm>
            <a:off x="350054" y="1017635"/>
            <a:ext cx="11841945" cy="94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>
                <a:latin typeface="Agency FB" panose="020B0503020202020204" pitchFamily="34" charset="77"/>
              </a:rPr>
              <a:t>Avio S.p.A. è un’azienda leader nel settore della propulsione spaziale. L’azienda offre soluzioni competitive per lanciare carichi istituzionali, governativi e commerciali in orbita terrestre, attraverso la famiglia di razzi Vega.</a:t>
            </a:r>
          </a:p>
          <a:p>
            <a:endParaRPr lang="it-IT" sz="2600" dirty="0">
              <a:latin typeface="Agency FB" panose="020B0503020202020204" pitchFamily="34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2C4118C-4181-AB4F-89AA-1A324C422ACF}"/>
              </a:ext>
            </a:extLst>
          </p:cNvPr>
          <p:cNvSpPr txBox="1"/>
          <p:nvPr/>
        </p:nvSpPr>
        <p:spPr>
          <a:xfrm>
            <a:off x="1572782" y="4530218"/>
            <a:ext cx="8535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 </a:t>
            </a:r>
            <a:r>
              <a:rPr lang="it-IT" sz="2800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La divisione motori aeronautici della Fiat rimase un'azienda separata che nel 1989 prese il nome di </a:t>
            </a:r>
            <a:r>
              <a:rPr lang="it-IT" sz="2800" dirty="0" err="1">
                <a:solidFill>
                  <a:schemeClr val="bg1"/>
                </a:solidFill>
                <a:latin typeface="Agency FB" panose="020B0503020202020204" pitchFamily="34" charset="77"/>
              </a:rPr>
              <a:t>FiatAvio</a:t>
            </a:r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 S.p.A.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3A6ED593-AD25-8848-BA2A-4C013F710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57429" y="278230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F28B5EA9-B655-EE44-965C-04552DA5A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364782" y="279332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408E9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01F266C-DC6E-0749-B1F1-D70311BC90B7}"/>
              </a:ext>
            </a:extLst>
          </p:cNvPr>
          <p:cNvSpPr txBox="1"/>
          <p:nvPr/>
        </p:nvSpPr>
        <p:spPr>
          <a:xfrm>
            <a:off x="756713" y="2988579"/>
            <a:ext cx="72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1908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6643038-F940-0446-818E-CFA03467BACB}"/>
              </a:ext>
            </a:extLst>
          </p:cNvPr>
          <p:cNvSpPr txBox="1"/>
          <p:nvPr/>
        </p:nvSpPr>
        <p:spPr>
          <a:xfrm>
            <a:off x="2587967" y="3008726"/>
            <a:ext cx="679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1916</a:t>
            </a:r>
            <a:endParaRPr lang="it-IT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060F745-C943-054E-9AE3-B98DE5312EF9}"/>
              </a:ext>
            </a:extLst>
          </p:cNvPr>
          <p:cNvSpPr txBox="1"/>
          <p:nvPr/>
        </p:nvSpPr>
        <p:spPr>
          <a:xfrm>
            <a:off x="350054" y="2128363"/>
            <a:ext cx="1103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solidFill>
                  <a:schemeClr val="bg1"/>
                </a:solidFill>
                <a:latin typeface="Agency FB" panose="020B0503020202020204" pitchFamily="34" charset="77"/>
              </a:rPr>
              <a:t>STORIA:</a:t>
            </a: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B46B0D92-4605-EE40-84CC-E9E0108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18583" y="279332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ADDF5AD-6F86-0748-BD0D-6595AB38CE9C}"/>
              </a:ext>
            </a:extLst>
          </p:cNvPr>
          <p:cNvSpPr txBox="1"/>
          <p:nvPr/>
        </p:nvSpPr>
        <p:spPr>
          <a:xfrm>
            <a:off x="4422334" y="3010674"/>
            <a:ext cx="7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1976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18AB518-F8CA-284E-AD7A-9219FE1E5181}"/>
              </a:ext>
            </a:extLst>
          </p:cNvPr>
          <p:cNvCxnSpPr>
            <a:cxnSpLocks/>
          </p:cNvCxnSpPr>
          <p:nvPr/>
        </p:nvCxnSpPr>
        <p:spPr>
          <a:xfrm>
            <a:off x="1572782" y="3266654"/>
            <a:ext cx="792000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F823FF8F-AB96-D741-A1DE-2F04E87D9750}"/>
              </a:ext>
            </a:extLst>
          </p:cNvPr>
          <p:cNvCxnSpPr>
            <a:cxnSpLocks/>
          </p:cNvCxnSpPr>
          <p:nvPr/>
        </p:nvCxnSpPr>
        <p:spPr>
          <a:xfrm>
            <a:off x="3426583" y="3266654"/>
            <a:ext cx="792000" cy="0"/>
          </a:xfrm>
          <a:prstGeom prst="straightConnector1">
            <a:avLst/>
          </a:prstGeom>
          <a:ln w="28575" cap="flat" cmpd="sng" algn="ctr">
            <a:solidFill>
              <a:srgbClr val="408E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B4CAF943-1709-5B44-AFC8-2CA15DFE4100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/>
              <a:t>PRESENTAZIONE</a:t>
            </a:r>
          </a:p>
          <a:p>
            <a:endParaRPr lang="en-US" sz="200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5E61A16-32C7-014F-9BCD-C24E97E6298B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EFD43CD-9C81-BF4A-8AE6-65031A6FA4A3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D5DEC5D-C084-CB4F-90E8-54E774AC0A85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2ADAE0E-8F41-D242-BD1A-5AE68EF2950E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A1A5F01B-64BC-DF49-8033-C8C836095CB4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96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536B80D9-C660-2A49-AE11-C5CECF1D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55" y="355946"/>
            <a:ext cx="3868528" cy="495232"/>
          </a:xfrm>
        </p:spPr>
        <p:txBody>
          <a:bodyPr>
            <a:normAutofit/>
          </a:bodyPr>
          <a:lstStyle/>
          <a:p>
            <a:r>
              <a:rPr lang="en-US"/>
              <a:t>PRESENTAZIONE DELL’IMPRESA</a:t>
            </a:r>
          </a:p>
        </p:txBody>
      </p:sp>
      <p:cxnSp>
        <p:nvCxnSpPr>
          <p:cNvPr id="54" name="Straight Connector 11">
            <a:extLst>
              <a:ext uri="{FF2B5EF4-FFF2-40B4-BE49-F238E27FC236}">
                <a16:creationId xmlns:a16="http://schemas.microsoft.com/office/drawing/2014/main" id="{D84D218F-317F-9544-989B-29E3CDE0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C64B97-A80E-094C-B846-5D308D5F747C}"/>
              </a:ext>
            </a:extLst>
          </p:cNvPr>
          <p:cNvSpPr txBox="1"/>
          <p:nvPr/>
        </p:nvSpPr>
        <p:spPr>
          <a:xfrm>
            <a:off x="5296829" y="72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F3315FD-FD2C-2F4E-BF0A-B4C42F1A69BE}"/>
              </a:ext>
            </a:extLst>
          </p:cNvPr>
          <p:cNvSpPr txBox="1">
            <a:spLocks/>
          </p:cNvSpPr>
          <p:nvPr/>
        </p:nvSpPr>
        <p:spPr>
          <a:xfrm>
            <a:off x="350054" y="1017635"/>
            <a:ext cx="11841945" cy="94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>
                <a:latin typeface="Agency FB" panose="020B0503020202020204" pitchFamily="34" charset="77"/>
              </a:rPr>
              <a:t>Avio S.p.A. è un’azienda leader nel settore della propulsione spaziale. L’azienda offre soluzioni competitive per lanciare carichi istituzionali, governativi e commerciali in orbita terrestre, attraverso la famiglia di razzi Vega.</a:t>
            </a:r>
          </a:p>
          <a:p>
            <a:endParaRPr lang="it-IT" sz="2600" dirty="0">
              <a:latin typeface="Agency FB" panose="020B0503020202020204" pitchFamily="34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2C4118C-4181-AB4F-89AA-1A324C422ACF}"/>
              </a:ext>
            </a:extLst>
          </p:cNvPr>
          <p:cNvSpPr txBox="1"/>
          <p:nvPr/>
        </p:nvSpPr>
        <p:spPr>
          <a:xfrm>
            <a:off x="1572782" y="4126915"/>
            <a:ext cx="85358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 </a:t>
            </a:r>
            <a:r>
              <a:rPr lang="it-IT" sz="2800">
                <a:solidFill>
                  <a:srgbClr val="FFFFFF"/>
                </a:solidFill>
                <a:latin typeface="Agency FB" panose="020B0503020202020204" pitchFamily="34" charset="77"/>
              </a:rPr>
              <a:t>Nel 2003 il gruppo Fiat, alle prese con la crisi del settore automobilistico, vendette Fiat Avio S.p.A. a un consorzio formato per il 70% dal fondo americano The </a:t>
            </a:r>
            <a:r>
              <a:rPr lang="it-IT" sz="2800" dirty="0" err="1">
                <a:solidFill>
                  <a:srgbClr val="FFFFFF"/>
                </a:solidFill>
                <a:latin typeface="Agency FB" panose="020B0503020202020204" pitchFamily="34" charset="77"/>
              </a:rPr>
              <a:t>Carlyle</a:t>
            </a:r>
            <a:r>
              <a:rPr lang="it-IT" sz="2800">
                <a:solidFill>
                  <a:srgbClr val="FFFFFF"/>
                </a:solidFill>
                <a:latin typeface="Agency FB" panose="020B0503020202020204" pitchFamily="34" charset="77"/>
              </a:rPr>
              <a:t> Group e per il 30% da Finmeccanica S.p.A., cambiando ragione sociale in Avio S.p.A.</a:t>
            </a:r>
            <a:r>
              <a:rPr lang="it-IT" sz="2800">
                <a:solidFill>
                  <a:srgbClr val="000000"/>
                </a:solidFill>
                <a:latin typeface="Agency FB" panose="020B0503020202020204" pitchFamily="34" charset="77"/>
              </a:rPr>
              <a:t>​</a:t>
            </a:r>
          </a:p>
          <a:p>
            <a:pPr algn="ctr"/>
            <a:endParaRPr lang="it-IT" sz="2800" dirty="0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63C57F0B-7077-5745-A339-9AD288003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57429" y="278230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25D4C119-7E5E-2944-9EB0-50E6FBA43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364782" y="279332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408E9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01EEAE9-72F1-BD45-816F-B3CF3DF64659}"/>
              </a:ext>
            </a:extLst>
          </p:cNvPr>
          <p:cNvSpPr txBox="1"/>
          <p:nvPr/>
        </p:nvSpPr>
        <p:spPr>
          <a:xfrm>
            <a:off x="756713" y="2988579"/>
            <a:ext cx="72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1908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FF4B5A1-0274-6344-A093-415080A2FD3B}"/>
              </a:ext>
            </a:extLst>
          </p:cNvPr>
          <p:cNvSpPr txBox="1"/>
          <p:nvPr/>
        </p:nvSpPr>
        <p:spPr>
          <a:xfrm>
            <a:off x="2587967" y="3008726"/>
            <a:ext cx="679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1916</a:t>
            </a:r>
            <a:endParaRPr lang="it-IT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257F3CB-6F1A-5D47-9DA6-1DB9149C58D6}"/>
              </a:ext>
            </a:extLst>
          </p:cNvPr>
          <p:cNvSpPr txBox="1"/>
          <p:nvPr/>
        </p:nvSpPr>
        <p:spPr>
          <a:xfrm>
            <a:off x="350054" y="2128363"/>
            <a:ext cx="1103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solidFill>
                  <a:schemeClr val="bg1"/>
                </a:solidFill>
                <a:latin typeface="Agency FB" panose="020B0503020202020204" pitchFamily="34" charset="77"/>
              </a:rPr>
              <a:t>STORIA: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CD364AC3-680B-CB4C-993D-05AA4491F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18583" y="279332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DB0CE7C-8890-6646-8BDE-142087DEF249}"/>
              </a:ext>
            </a:extLst>
          </p:cNvPr>
          <p:cNvSpPr txBox="1"/>
          <p:nvPr/>
        </p:nvSpPr>
        <p:spPr>
          <a:xfrm>
            <a:off x="4422334" y="3010674"/>
            <a:ext cx="7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1976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597DD725-403C-5A40-8F8A-1D431C10B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096000" y="278431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408E9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CC3846B-806F-4C45-9664-F3A59DCAFF9E}"/>
              </a:ext>
            </a:extLst>
          </p:cNvPr>
          <p:cNvSpPr txBox="1"/>
          <p:nvPr/>
        </p:nvSpPr>
        <p:spPr>
          <a:xfrm>
            <a:off x="6255746" y="3008615"/>
            <a:ext cx="79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2003</a:t>
            </a:r>
            <a:endParaRPr lang="it-IT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DDCBDAEF-0A49-5446-A385-0ECF4A0A69DA}"/>
              </a:ext>
            </a:extLst>
          </p:cNvPr>
          <p:cNvCxnSpPr>
            <a:cxnSpLocks/>
          </p:cNvCxnSpPr>
          <p:nvPr/>
        </p:nvCxnSpPr>
        <p:spPr>
          <a:xfrm>
            <a:off x="1572782" y="3266654"/>
            <a:ext cx="792000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4B34346B-C976-B548-8EAB-C98A45C6D972}"/>
              </a:ext>
            </a:extLst>
          </p:cNvPr>
          <p:cNvCxnSpPr>
            <a:cxnSpLocks/>
          </p:cNvCxnSpPr>
          <p:nvPr/>
        </p:nvCxnSpPr>
        <p:spPr>
          <a:xfrm>
            <a:off x="3426583" y="3266654"/>
            <a:ext cx="792000" cy="0"/>
          </a:xfrm>
          <a:prstGeom prst="straightConnector1">
            <a:avLst/>
          </a:prstGeom>
          <a:ln w="28575" cap="flat" cmpd="sng" algn="ctr">
            <a:solidFill>
              <a:srgbClr val="408E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E65E167E-1FB9-304F-8351-600CD7BAB67F}"/>
              </a:ext>
            </a:extLst>
          </p:cNvPr>
          <p:cNvCxnSpPr>
            <a:cxnSpLocks/>
          </p:cNvCxnSpPr>
          <p:nvPr/>
        </p:nvCxnSpPr>
        <p:spPr>
          <a:xfrm>
            <a:off x="5296829" y="3262539"/>
            <a:ext cx="792000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9422B95B-FD36-E947-8D8B-3F4F10BF6CF3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/>
              <a:t>PRESENTAZIONE</a:t>
            </a:r>
          </a:p>
          <a:p>
            <a:endParaRPr lang="en-US" sz="20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9340CB6-2ECC-8F49-B317-D70C051AB569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CCD4DFA-C19F-294D-9526-C6600396B633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5D9B767A-A1E6-6441-AC94-5EC65C6D3FB3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072C3B8-D271-5346-9A7D-03685E5D3858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94DE0160-CE20-6D40-9D49-4C71C175EE15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55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536B80D9-C660-2A49-AE11-C5CECF1D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55" y="355946"/>
            <a:ext cx="3868528" cy="495232"/>
          </a:xfrm>
        </p:spPr>
        <p:txBody>
          <a:bodyPr>
            <a:normAutofit/>
          </a:bodyPr>
          <a:lstStyle/>
          <a:p>
            <a:r>
              <a:rPr lang="en-US"/>
              <a:t>PRESENTAZIONE DELL’IMPRESA</a:t>
            </a:r>
          </a:p>
        </p:txBody>
      </p:sp>
      <p:cxnSp>
        <p:nvCxnSpPr>
          <p:cNvPr id="54" name="Straight Connector 11">
            <a:extLst>
              <a:ext uri="{FF2B5EF4-FFF2-40B4-BE49-F238E27FC236}">
                <a16:creationId xmlns:a16="http://schemas.microsoft.com/office/drawing/2014/main" id="{D84D218F-317F-9544-989B-29E3CDE0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C64B97-A80E-094C-B846-5D308D5F747C}"/>
              </a:ext>
            </a:extLst>
          </p:cNvPr>
          <p:cNvSpPr txBox="1"/>
          <p:nvPr/>
        </p:nvSpPr>
        <p:spPr>
          <a:xfrm>
            <a:off x="5296829" y="72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F3315FD-FD2C-2F4E-BF0A-B4C42F1A69BE}"/>
              </a:ext>
            </a:extLst>
          </p:cNvPr>
          <p:cNvSpPr txBox="1">
            <a:spLocks/>
          </p:cNvSpPr>
          <p:nvPr/>
        </p:nvSpPr>
        <p:spPr>
          <a:xfrm>
            <a:off x="350054" y="1017635"/>
            <a:ext cx="11841945" cy="94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dirty="0">
                <a:latin typeface="Agency FB" panose="020B0503020202020204" pitchFamily="34" charset="77"/>
              </a:rPr>
              <a:t>Avio S.p.A. è un’azienda leader nel settore della propulsione spaziale. L’azienda offre soluzioni competitive per lanciare carichi istituzionali, governativi e commerciali in orbita terrestre, attraverso la famiglia di razzi Vega.</a:t>
            </a:r>
          </a:p>
          <a:p>
            <a:endParaRPr lang="it-IT" sz="2600" dirty="0">
              <a:latin typeface="Agency FB" panose="020B0503020202020204" pitchFamily="34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2C4118C-4181-AB4F-89AA-1A324C422ACF}"/>
              </a:ext>
            </a:extLst>
          </p:cNvPr>
          <p:cNvSpPr txBox="1"/>
          <p:nvPr/>
        </p:nvSpPr>
        <p:spPr>
          <a:xfrm>
            <a:off x="1572782" y="4530218"/>
            <a:ext cx="8535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solidFill>
                  <a:srgbClr val="FFFFFF"/>
                </a:solidFill>
                <a:latin typeface="Agency FB" panose="020B0503020202020204" pitchFamily="34" charset="77"/>
              </a:rPr>
              <a:t>Il primo viaggio inaugurale del lanciatore Vega</a:t>
            </a:r>
            <a:r>
              <a:rPr lang="it-IT" sz="2800">
                <a:solidFill>
                  <a:srgbClr val="000000"/>
                </a:solidFill>
                <a:latin typeface="Agency FB" panose="020B0503020202020204" pitchFamily="34" charset="77"/>
              </a:rPr>
              <a:t>​</a:t>
            </a:r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.</a:t>
            </a:r>
          </a:p>
          <a:p>
            <a:pPr algn="ctr"/>
            <a:endParaRPr lang="it-IT" sz="2800" dirty="0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02F67868-2C9D-CD4E-9FDF-3166C342D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57429" y="278230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3503CCB6-ACFD-8F45-B64D-8ABE7B51B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364782" y="279332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408E9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39F3295-E722-344C-B0D3-1635946A7414}"/>
              </a:ext>
            </a:extLst>
          </p:cNvPr>
          <p:cNvSpPr txBox="1"/>
          <p:nvPr/>
        </p:nvSpPr>
        <p:spPr>
          <a:xfrm>
            <a:off x="756713" y="2988579"/>
            <a:ext cx="72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1908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3B8F22D-726C-6240-BFB0-0F31B47E3054}"/>
              </a:ext>
            </a:extLst>
          </p:cNvPr>
          <p:cNvSpPr txBox="1"/>
          <p:nvPr/>
        </p:nvSpPr>
        <p:spPr>
          <a:xfrm>
            <a:off x="2587967" y="3008726"/>
            <a:ext cx="679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1916</a:t>
            </a:r>
            <a:endParaRPr lang="it-IT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C06C6ED-8308-A542-BF89-51F03BED90F0}"/>
              </a:ext>
            </a:extLst>
          </p:cNvPr>
          <p:cNvSpPr txBox="1"/>
          <p:nvPr/>
        </p:nvSpPr>
        <p:spPr>
          <a:xfrm>
            <a:off x="350054" y="2128363"/>
            <a:ext cx="1103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solidFill>
                  <a:schemeClr val="bg1"/>
                </a:solidFill>
                <a:latin typeface="Agency FB" panose="020B0503020202020204" pitchFamily="34" charset="77"/>
              </a:rPr>
              <a:t>STORIA:</a:t>
            </a: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707C2B23-1487-F84C-8499-5E19523A1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18583" y="279332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7E2E600-9AFB-3743-A809-27A99E52EE53}"/>
              </a:ext>
            </a:extLst>
          </p:cNvPr>
          <p:cNvSpPr txBox="1"/>
          <p:nvPr/>
        </p:nvSpPr>
        <p:spPr>
          <a:xfrm>
            <a:off x="4422334" y="3010674"/>
            <a:ext cx="7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1976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950EAB13-4937-7441-A2C7-AE4096A25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096000" y="278431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408E9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A3DB349-D2C2-5243-B264-2548A8911AB5}"/>
              </a:ext>
            </a:extLst>
          </p:cNvPr>
          <p:cNvSpPr txBox="1"/>
          <p:nvPr/>
        </p:nvSpPr>
        <p:spPr>
          <a:xfrm>
            <a:off x="6255746" y="3008615"/>
            <a:ext cx="79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2003</a:t>
            </a:r>
            <a:endParaRPr lang="it-IT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0456BDB8-59A9-0A48-AE13-E6F206316768}"/>
              </a:ext>
            </a:extLst>
          </p:cNvPr>
          <p:cNvCxnSpPr>
            <a:cxnSpLocks/>
          </p:cNvCxnSpPr>
          <p:nvPr/>
        </p:nvCxnSpPr>
        <p:spPr>
          <a:xfrm>
            <a:off x="1572782" y="3266654"/>
            <a:ext cx="792000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Freeform 5">
            <a:extLst>
              <a:ext uri="{FF2B5EF4-FFF2-40B4-BE49-F238E27FC236}">
                <a16:creationId xmlns:a16="http://schemas.microsoft.com/office/drawing/2014/main" id="{D0C32A55-27A9-DB49-9742-25CE71D54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924085" y="277667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6AD0E13A-1C39-5D46-8659-C5E986B5022B}"/>
              </a:ext>
            </a:extLst>
          </p:cNvPr>
          <p:cNvSpPr txBox="1"/>
          <p:nvPr/>
        </p:nvSpPr>
        <p:spPr>
          <a:xfrm>
            <a:off x="8153987" y="3009136"/>
            <a:ext cx="7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2012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F04E276D-55D7-9F40-BF5E-C94233039EA4}"/>
              </a:ext>
            </a:extLst>
          </p:cNvPr>
          <p:cNvCxnSpPr>
            <a:cxnSpLocks/>
          </p:cNvCxnSpPr>
          <p:nvPr/>
        </p:nvCxnSpPr>
        <p:spPr>
          <a:xfrm>
            <a:off x="3426583" y="3266654"/>
            <a:ext cx="792000" cy="0"/>
          </a:xfrm>
          <a:prstGeom prst="straightConnector1">
            <a:avLst/>
          </a:prstGeom>
          <a:ln w="28575" cap="flat" cmpd="sng" algn="ctr">
            <a:solidFill>
              <a:srgbClr val="408E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3A3C9ACA-3D3A-2441-86B2-D747C4DF2DED}"/>
              </a:ext>
            </a:extLst>
          </p:cNvPr>
          <p:cNvCxnSpPr>
            <a:cxnSpLocks/>
          </p:cNvCxnSpPr>
          <p:nvPr/>
        </p:nvCxnSpPr>
        <p:spPr>
          <a:xfrm>
            <a:off x="5296829" y="3262539"/>
            <a:ext cx="792000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FF3A44F4-B703-584B-8999-F9A81BFA3DA5}"/>
              </a:ext>
            </a:extLst>
          </p:cNvPr>
          <p:cNvCxnSpPr>
            <a:cxnSpLocks/>
          </p:cNvCxnSpPr>
          <p:nvPr/>
        </p:nvCxnSpPr>
        <p:spPr>
          <a:xfrm>
            <a:off x="7123077" y="3251388"/>
            <a:ext cx="792000" cy="0"/>
          </a:xfrm>
          <a:prstGeom prst="straightConnector1">
            <a:avLst/>
          </a:prstGeom>
          <a:ln w="28575" cap="flat" cmpd="sng" algn="ctr">
            <a:solidFill>
              <a:srgbClr val="408E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BBA9CE3C-E18C-A946-9472-E8A021B78B78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/>
              <a:t>PRESENTAZIONE</a:t>
            </a:r>
          </a:p>
          <a:p>
            <a:endParaRPr lang="en-US" sz="200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2DDCA17-0083-3247-8918-EE13E9CA23DE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A1CB50FC-D70E-9343-AC68-23E1639D04F7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8E1530CF-9D43-834B-A22D-6A997A49F304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5BDD6492-8524-7F42-A07B-6738FB0EB5FF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B15EBC67-750E-644E-A666-9E24D78EF394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99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14:cNvPr>
              <p14:cNvContentPartPr/>
              <p14:nvPr/>
            </p14:nvContentPartPr>
            <p14:xfrm>
              <a:off x="3838395" y="7372005"/>
              <a:ext cx="360" cy="9720"/>
            </p14:xfrm>
          </p:contentPart>
        </mc:Choice>
        <mc:Fallback xmlns="">
          <p:pic>
            <p:nvPicPr>
              <p:cNvPr id="7" name="Ink 6" descr="Drawing point">
                <a:extLst>
                  <a:ext uri="{FF2B5EF4-FFF2-40B4-BE49-F238E27FC236}">
                    <a16:creationId xmlns:a16="http://schemas.microsoft.com/office/drawing/2014/main" id="{9FE62378-625A-40E4-A5E5-226DF2DDE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9395" y="7363005"/>
                <a:ext cx="18000" cy="273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Freeform 5">
            <a:extLst>
              <a:ext uri="{FF2B5EF4-FFF2-40B4-BE49-F238E27FC236}">
                <a16:creationId xmlns:a16="http://schemas.microsoft.com/office/drawing/2014/main" id="{864968B1-7A16-914A-96B2-35C85AED3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57429" y="278230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4290FDE-ADFE-374B-A088-B7E5A9B89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364782" y="279332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408E9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565EC5-516F-C948-A9BC-F891F6779EFD}"/>
              </a:ext>
            </a:extLst>
          </p:cNvPr>
          <p:cNvSpPr txBox="1"/>
          <p:nvPr/>
        </p:nvSpPr>
        <p:spPr>
          <a:xfrm>
            <a:off x="756713" y="2988579"/>
            <a:ext cx="72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1908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FDC4247-3D25-D14A-9A26-01158CE15458}"/>
              </a:ext>
            </a:extLst>
          </p:cNvPr>
          <p:cNvSpPr txBox="1"/>
          <p:nvPr/>
        </p:nvSpPr>
        <p:spPr>
          <a:xfrm>
            <a:off x="2587967" y="3008726"/>
            <a:ext cx="679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1916</a:t>
            </a:r>
            <a:endParaRPr lang="it-IT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7C5821-658D-E04D-9993-2D7DED9B6370}"/>
              </a:ext>
            </a:extLst>
          </p:cNvPr>
          <p:cNvSpPr txBox="1"/>
          <p:nvPr/>
        </p:nvSpPr>
        <p:spPr>
          <a:xfrm>
            <a:off x="350054" y="2128363"/>
            <a:ext cx="1103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solidFill>
                  <a:schemeClr val="bg1"/>
                </a:solidFill>
                <a:latin typeface="Agency FB" panose="020B0503020202020204" pitchFamily="34" charset="77"/>
              </a:rPr>
              <a:t>STORIA: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536B80D9-C660-2A49-AE11-C5CECF1D6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55" y="355946"/>
            <a:ext cx="3868528" cy="495232"/>
          </a:xfrm>
        </p:spPr>
        <p:txBody>
          <a:bodyPr>
            <a:normAutofit/>
          </a:bodyPr>
          <a:lstStyle/>
          <a:p>
            <a:r>
              <a:rPr lang="en-US" dirty="0"/>
              <a:t>PRESENTAZIONE DELL’IMPRESA</a:t>
            </a:r>
          </a:p>
        </p:txBody>
      </p:sp>
      <p:cxnSp>
        <p:nvCxnSpPr>
          <p:cNvPr id="54" name="Straight Connector 11">
            <a:extLst>
              <a:ext uri="{FF2B5EF4-FFF2-40B4-BE49-F238E27FC236}">
                <a16:creationId xmlns:a16="http://schemas.microsoft.com/office/drawing/2014/main" id="{D84D218F-317F-9544-989B-29E3CDE0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C64B97-A80E-094C-B846-5D308D5F747C}"/>
              </a:ext>
            </a:extLst>
          </p:cNvPr>
          <p:cNvSpPr txBox="1"/>
          <p:nvPr/>
        </p:nvSpPr>
        <p:spPr>
          <a:xfrm>
            <a:off x="5296829" y="72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F3315FD-FD2C-2F4E-BF0A-B4C42F1A69BE}"/>
              </a:ext>
            </a:extLst>
          </p:cNvPr>
          <p:cNvSpPr txBox="1">
            <a:spLocks/>
          </p:cNvSpPr>
          <p:nvPr/>
        </p:nvSpPr>
        <p:spPr>
          <a:xfrm>
            <a:off x="350054" y="1017635"/>
            <a:ext cx="11841945" cy="944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>
                <a:latin typeface="Agency FB" panose="020B0503020202020204" pitchFamily="34" charset="77"/>
              </a:rPr>
              <a:t>Avio S.p.A. è un’azienda leader nel settore della propulsione spaziale. L’azienda offre soluzioni competitive per lanciare carichi istituzionali, governativi e commerciali in orbita terrestre, attraverso la famiglia di razzi Vega.</a:t>
            </a:r>
          </a:p>
          <a:p>
            <a:endParaRPr lang="it-IT" sz="2600" dirty="0">
              <a:latin typeface="Agency FB" panose="020B0503020202020204" pitchFamily="34" charset="77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2C4118C-4181-AB4F-89AA-1A324C422ACF}"/>
              </a:ext>
            </a:extLst>
          </p:cNvPr>
          <p:cNvSpPr txBox="1"/>
          <p:nvPr/>
        </p:nvSpPr>
        <p:spPr>
          <a:xfrm>
            <a:off x="1572782" y="4045840"/>
            <a:ext cx="85358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solidFill>
                  <a:srgbClr val="FFFFFF"/>
                </a:solidFill>
                <a:latin typeface="Agency FB" panose="020B0503020202020204" pitchFamily="34" charset="77"/>
              </a:rPr>
              <a:t>Si verifica l'operazione di integrazione societaria tra Space2 e Avio mediante l'acquisizione da parte di Space2 e di Leonardo dell'85,68% del capitale sociale di Avio e la fusione di Avio in Space2, che assumerà la denominazione sociale Avio S.p.A.</a:t>
            </a:r>
            <a:r>
              <a:rPr lang="it-IT" sz="2800">
                <a:solidFill>
                  <a:srgbClr val="000000"/>
                </a:solidFill>
                <a:latin typeface="Agency FB" panose="020B0503020202020204" pitchFamily="34" charset="77"/>
              </a:rPr>
              <a:t>​</a:t>
            </a:r>
          </a:p>
          <a:p>
            <a:pPr algn="ctr"/>
            <a:endParaRPr lang="it-IT" sz="2800" dirty="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4CEE1825-8C59-D04C-9BC7-8F1414D1C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18583" y="279332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3418E76-ABE4-A749-AD6B-3935A078E46B}"/>
              </a:ext>
            </a:extLst>
          </p:cNvPr>
          <p:cNvSpPr txBox="1"/>
          <p:nvPr/>
        </p:nvSpPr>
        <p:spPr>
          <a:xfrm>
            <a:off x="4422334" y="3010674"/>
            <a:ext cx="7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1976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3EC17E82-611C-8748-A0CA-C7942A9AB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096000" y="278431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408E9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13ECBBB-8FB5-814C-A80E-308702C1D3FA}"/>
              </a:ext>
            </a:extLst>
          </p:cNvPr>
          <p:cNvSpPr txBox="1"/>
          <p:nvPr/>
        </p:nvSpPr>
        <p:spPr>
          <a:xfrm>
            <a:off x="6255746" y="3008615"/>
            <a:ext cx="797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2003</a:t>
            </a:r>
            <a:endParaRPr lang="it-IT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B5D18D2-E508-8A46-9F1E-7B144A3B8EE5}"/>
              </a:ext>
            </a:extLst>
          </p:cNvPr>
          <p:cNvCxnSpPr>
            <a:cxnSpLocks/>
          </p:cNvCxnSpPr>
          <p:nvPr/>
        </p:nvCxnSpPr>
        <p:spPr>
          <a:xfrm>
            <a:off x="1572782" y="3266654"/>
            <a:ext cx="792000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Freeform 5">
            <a:extLst>
              <a:ext uri="{FF2B5EF4-FFF2-40B4-BE49-F238E27FC236}">
                <a16:creationId xmlns:a16="http://schemas.microsoft.com/office/drawing/2014/main" id="{AA321095-8BE2-7D4E-B735-87FA21168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924085" y="277667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2838FB1-83E9-B948-B4A6-2627D1507786}"/>
              </a:ext>
            </a:extLst>
          </p:cNvPr>
          <p:cNvSpPr txBox="1"/>
          <p:nvPr/>
        </p:nvSpPr>
        <p:spPr>
          <a:xfrm>
            <a:off x="8153987" y="3009136"/>
            <a:ext cx="7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rgbClr val="408E93"/>
                </a:solidFill>
                <a:latin typeface="Agency FB" panose="020B0503020202020204" pitchFamily="34" charset="77"/>
              </a:rPr>
              <a:t>2012</a:t>
            </a:r>
            <a:endParaRPr lang="it-IT">
              <a:solidFill>
                <a:srgbClr val="408E93"/>
              </a:solidFill>
              <a:latin typeface="Agency FB" panose="020B0503020202020204" pitchFamily="34" charset="77"/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FBFEBC26-1369-9E46-AE47-685D04B73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800792" y="279332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408E9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493536B-9770-F149-A783-920D1EBB41A1}"/>
              </a:ext>
            </a:extLst>
          </p:cNvPr>
          <p:cNvSpPr txBox="1"/>
          <p:nvPr/>
        </p:nvSpPr>
        <p:spPr>
          <a:xfrm>
            <a:off x="9956728" y="2999414"/>
            <a:ext cx="7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>
                <a:solidFill>
                  <a:schemeClr val="bg1"/>
                </a:solidFill>
                <a:latin typeface="Agency FB" panose="020B0503020202020204" pitchFamily="34" charset="77"/>
              </a:rPr>
              <a:t>2017</a:t>
            </a:r>
            <a:endParaRPr lang="it-IT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F06E087C-B6DD-6D49-94DC-590402308180}"/>
              </a:ext>
            </a:extLst>
          </p:cNvPr>
          <p:cNvCxnSpPr>
            <a:cxnSpLocks/>
          </p:cNvCxnSpPr>
          <p:nvPr/>
        </p:nvCxnSpPr>
        <p:spPr>
          <a:xfrm>
            <a:off x="3426583" y="3266654"/>
            <a:ext cx="792000" cy="0"/>
          </a:xfrm>
          <a:prstGeom prst="straightConnector1">
            <a:avLst/>
          </a:prstGeom>
          <a:ln w="28575" cap="flat" cmpd="sng" algn="ctr">
            <a:solidFill>
              <a:srgbClr val="408E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8EEF7075-14A9-174B-A9EB-42402B328005}"/>
              </a:ext>
            </a:extLst>
          </p:cNvPr>
          <p:cNvCxnSpPr>
            <a:cxnSpLocks/>
          </p:cNvCxnSpPr>
          <p:nvPr/>
        </p:nvCxnSpPr>
        <p:spPr>
          <a:xfrm>
            <a:off x="5296829" y="3262539"/>
            <a:ext cx="792000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BA5A258-B0B0-1A4F-8876-25E755D8C1BB}"/>
              </a:ext>
            </a:extLst>
          </p:cNvPr>
          <p:cNvCxnSpPr>
            <a:cxnSpLocks/>
          </p:cNvCxnSpPr>
          <p:nvPr/>
        </p:nvCxnSpPr>
        <p:spPr>
          <a:xfrm>
            <a:off x="7123077" y="3251388"/>
            <a:ext cx="792000" cy="0"/>
          </a:xfrm>
          <a:prstGeom prst="straightConnector1">
            <a:avLst/>
          </a:prstGeom>
          <a:ln w="28575" cap="flat" cmpd="sng" algn="ctr">
            <a:solidFill>
              <a:srgbClr val="408E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5F544BD0-1E51-034C-9487-2B46E99203D1}"/>
              </a:ext>
            </a:extLst>
          </p:cNvPr>
          <p:cNvCxnSpPr>
            <a:cxnSpLocks/>
          </p:cNvCxnSpPr>
          <p:nvPr/>
        </p:nvCxnSpPr>
        <p:spPr>
          <a:xfrm>
            <a:off x="9008792" y="3251388"/>
            <a:ext cx="792000" cy="0"/>
          </a:xfrm>
          <a:prstGeom prst="straightConnector1">
            <a:avLst/>
          </a:prstGeom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D108D2B1-74EE-E842-8706-C16A70E2C54B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/>
              <a:t>PRESENTAZIONE</a:t>
            </a:r>
          </a:p>
          <a:p>
            <a:endParaRPr lang="en-US" sz="20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73F42DC-9AE0-2E4D-B9B6-DFDB9399ABE1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F687FCE-0923-A345-A464-3946C5923E79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A9FC1141-4F34-8E4C-BB4E-B413CAA817A8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F89672C-D4ED-8348-9498-0EEC7E08F221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FB3E3A3-33C3-C643-A26B-2263919982A6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8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>
            <a:extLst>
              <a:ext uri="{FF2B5EF4-FFF2-40B4-BE49-F238E27FC236}">
                <a16:creationId xmlns:a16="http://schemas.microsoft.com/office/drawing/2014/main" id="{4D66A148-457D-1F48-AFAD-A34C64E7A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856375" y="1416047"/>
            <a:ext cx="4587673" cy="4025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8253F4-5D75-9F45-8712-99BAC98EDF4E}"/>
              </a:ext>
            </a:extLst>
          </p:cNvPr>
          <p:cNvSpPr/>
          <p:nvPr/>
        </p:nvSpPr>
        <p:spPr>
          <a:xfrm>
            <a:off x="810807" y="2368878"/>
            <a:ext cx="2876796" cy="2420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Avio è una Società per Azioni dal 10 aprile 2017, momento in cui è stata quotata in borsa.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Essa fa parte del Gruppo Avio formato dall</a:t>
            </a:r>
            <a:r>
              <a:rPr lang="it-IT" dirty="0">
                <a:solidFill>
                  <a:schemeClr val="bg1"/>
                </a:solidFill>
                <a:latin typeface="Agency FB" panose="020B0503020202020204" pitchFamily="34" charset="77"/>
              </a:rPr>
              <a:t>e seguenti aziende: Spacelab S.p.A., Europropulsion S.A., Regulus, Se.Co.Sv.Im ed Avio S.p.A.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1214EDB-5A48-934C-86FB-E347C1A5C73F}"/>
              </a:ext>
            </a:extLst>
          </p:cNvPr>
          <p:cNvSpPr txBox="1"/>
          <p:nvPr/>
        </p:nvSpPr>
        <p:spPr>
          <a:xfrm>
            <a:off x="8044397" y="1664874"/>
            <a:ext cx="19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solidFill>
                  <a:schemeClr val="bg1"/>
                </a:solidFill>
                <a:latin typeface="Agency FB" panose="020B0503020202020204" pitchFamily="34" charset="77"/>
              </a:rPr>
              <a:t>LOCALIZZAZIONE: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3D3DBAD-9EE1-9743-A102-920061783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22503" y="3388355"/>
            <a:ext cx="3314638" cy="290875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3ECA9DD-8B18-3B4F-AE9C-F63A9FCB3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394" y="1589436"/>
            <a:ext cx="4174162" cy="366303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81446E0-44FD-4742-A7A6-DD1E13240662}"/>
              </a:ext>
            </a:extLst>
          </p:cNvPr>
          <p:cNvSpPr txBox="1"/>
          <p:nvPr/>
        </p:nvSpPr>
        <p:spPr>
          <a:xfrm>
            <a:off x="4803584" y="3728609"/>
            <a:ext cx="155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solidFill>
                  <a:schemeClr val="bg1"/>
                </a:solidFill>
                <a:latin typeface="Agency FB" panose="020B0503020202020204" pitchFamily="34" charset="77"/>
              </a:rPr>
              <a:t>DIMENSIONI: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E663A14-7185-074E-9A59-5429E03AA47A}"/>
              </a:ext>
            </a:extLst>
          </p:cNvPr>
          <p:cNvSpPr txBox="1"/>
          <p:nvPr/>
        </p:nvSpPr>
        <p:spPr>
          <a:xfrm>
            <a:off x="1205539" y="1859514"/>
            <a:ext cx="199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>
                <a:solidFill>
                  <a:schemeClr val="bg1"/>
                </a:solidFill>
                <a:latin typeface="Agency FB" panose="020B0503020202020204" pitchFamily="34" charset="77"/>
              </a:rPr>
              <a:t>TIPO D’IMPRESA: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4EFF2603-0F8B-CF43-9BC7-D21C3A2F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76891" y="2939891"/>
            <a:ext cx="913817" cy="80191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408E9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2D7730F9-5664-E740-B3B6-C0D99CE42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985712" y="862955"/>
            <a:ext cx="913817" cy="801919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408E9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C66B0DD-3BAE-9149-A700-9132D2FE5E46}"/>
              </a:ext>
            </a:extLst>
          </p:cNvPr>
          <p:cNvSpPr txBox="1">
            <a:spLocks/>
          </p:cNvSpPr>
          <p:nvPr/>
        </p:nvSpPr>
        <p:spPr>
          <a:xfrm>
            <a:off x="350055" y="355946"/>
            <a:ext cx="3868528" cy="4952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solidFill>
                  <a:srgbClr val="408E93"/>
                </a:solidFill>
                <a:latin typeface="Agency FB" panose="020B0503020202020204" pitchFamily="34" charset="77"/>
              </a:rPr>
              <a:t>PRESENTAZIONE DELL’IMPRESA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064FA08F-2C0D-9444-B13D-52A472FD4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246" y="851178"/>
            <a:ext cx="3748337" cy="0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2076D84-203B-4601-B2BF-2E4B668058D6}"/>
              </a:ext>
            </a:extLst>
          </p:cNvPr>
          <p:cNvSpPr txBox="1"/>
          <p:nvPr/>
        </p:nvSpPr>
        <p:spPr>
          <a:xfrm>
            <a:off x="4455402" y="4269492"/>
            <a:ext cx="241438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dirty="0">
                <a:solidFill>
                  <a:schemeClr val="bg1"/>
                </a:solidFill>
                <a:latin typeface="Agency FB" panose="020B0503020202020204" pitchFamily="34" charset="0"/>
              </a:rPr>
              <a:t>Azienda di grandi dimensioni in quanto supera di molto le dimensione di media impresa seconda la definizione di PMI europea.</a:t>
            </a:r>
            <a:r>
              <a:rPr lang="it-IT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endParaRPr lang="it-IT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283A68D-470D-B444-8F50-A3F247882FBF}"/>
              </a:ext>
            </a:extLst>
          </p:cNvPr>
          <p:cNvSpPr txBox="1">
            <a:spLocks/>
          </p:cNvSpPr>
          <p:nvPr/>
        </p:nvSpPr>
        <p:spPr>
          <a:xfrm>
            <a:off x="2203235" y="6561606"/>
            <a:ext cx="13857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900" dirty="0"/>
              <a:t>PRESENTAZIONE</a:t>
            </a:r>
          </a:p>
          <a:p>
            <a:endParaRPr lang="en-US" sz="20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65824E3-4032-B04D-B442-7D18E9676919}"/>
              </a:ext>
            </a:extLst>
          </p:cNvPr>
          <p:cNvSpPr txBox="1">
            <a:spLocks/>
          </p:cNvSpPr>
          <p:nvPr/>
        </p:nvSpPr>
        <p:spPr>
          <a:xfrm>
            <a:off x="368760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GOVERNANCE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2B68D4D-57E3-BF41-85FB-E1E005F17B7A}"/>
              </a:ext>
            </a:extLst>
          </p:cNvPr>
          <p:cNvSpPr txBox="1">
            <a:spLocks/>
          </p:cNvSpPr>
          <p:nvPr/>
        </p:nvSpPr>
        <p:spPr>
          <a:xfrm>
            <a:off x="5087345" y="6561606"/>
            <a:ext cx="753385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EDB1B974-AA08-F341-861C-F37D1158530C}"/>
              </a:ext>
            </a:extLst>
          </p:cNvPr>
          <p:cNvSpPr txBox="1">
            <a:spLocks/>
          </p:cNvSpPr>
          <p:nvPr/>
        </p:nvSpPr>
        <p:spPr>
          <a:xfrm>
            <a:off x="5939313" y="6561606"/>
            <a:ext cx="93011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MODELLO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3FD6FB6-457B-F748-861C-03EA0B6CE572}"/>
              </a:ext>
            </a:extLst>
          </p:cNvPr>
          <p:cNvSpPr txBox="1">
            <a:spLocks/>
          </p:cNvSpPr>
          <p:nvPr/>
        </p:nvSpPr>
        <p:spPr>
          <a:xfrm>
            <a:off x="6968013" y="6561606"/>
            <a:ext cx="1433037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FLUSSI DI CASSA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60B0ACE-5231-A643-B864-D5CE75B0E775}"/>
              </a:ext>
            </a:extLst>
          </p:cNvPr>
          <p:cNvSpPr txBox="1">
            <a:spLocks/>
          </p:cNvSpPr>
          <p:nvPr/>
        </p:nvSpPr>
        <p:spPr>
          <a:xfrm>
            <a:off x="8499633" y="6561606"/>
            <a:ext cx="1301159" cy="2963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BIBLIOGRAFIA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4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558.potx" id="{C8946C18-960B-4589-BDEC-2EB7E33A3A24}" vid="{ECD54AFD-11BD-4D9A-8596-96D3802837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6b2dfd-4ae9-43a0-a841-12f6042655b6" xsi:nil="true"/>
    <lcf76f155ced4ddcb4097134ff3c332f xmlns="12b1a899-d352-4d62-a4ef-3450c1699ba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7CA22DAA89A49845835737E52291F" ma:contentTypeVersion="10" ma:contentTypeDescription="Create a new document." ma:contentTypeScope="" ma:versionID="f16d7ef2f137751edce682b7f502503d">
  <xsd:schema xmlns:xsd="http://www.w3.org/2001/XMLSchema" xmlns:xs="http://www.w3.org/2001/XMLSchema" xmlns:p="http://schemas.microsoft.com/office/2006/metadata/properties" xmlns:ns2="236b2dfd-4ae9-43a0-a841-12f6042655b6" xmlns:ns3="12b1a899-d352-4d62-a4ef-3450c1699ba5" targetNamespace="http://schemas.microsoft.com/office/2006/metadata/properties" ma:root="true" ma:fieldsID="563609050c57283a255ffa91752a6011" ns2:_="" ns3:_="">
    <xsd:import namespace="236b2dfd-4ae9-43a0-a841-12f6042655b6"/>
    <xsd:import namespace="12b1a899-d352-4d62-a4ef-3450c1699ba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6b2dfd-4ae9-43a0-a841-12f6042655b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5d64f31-7e99-4347-bd13-12c1880a570c}" ma:internalName="TaxCatchAll" ma:showField="CatchAllData" ma:web="236b2dfd-4ae9-43a0-a841-12f6042655b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1a899-d352-4d62-a4ef-3450c1699b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916a575-a2c4-47fb-bb3c-b06084ed58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EA3146935D94B83BDA261C77EF45D" ma:contentTypeVersion="7" ma:contentTypeDescription="Create a new document." ma:contentTypeScope="" ma:versionID="ed9d45fddad365eb1830cf17e67b0911">
  <xsd:schema xmlns:xsd="http://www.w3.org/2001/XMLSchema" xmlns:xs="http://www.w3.org/2001/XMLSchema" xmlns:p="http://schemas.microsoft.com/office/2006/metadata/properties" xmlns:ns2="4064eaad-8b5e-4223-ad11-3e2400a9f024" targetNamespace="http://schemas.microsoft.com/office/2006/metadata/properties" ma:root="true" ma:fieldsID="39d7a9b9d75cdc067053665fc03f4ecf" ns2:_="">
    <xsd:import namespace="4064eaad-8b5e-4223-ad11-3e2400a9f0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64eaad-8b5e-4223-ad11-3e2400a9f0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94C7F2-17AF-4E35-855F-7E1BB34398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EBF661-15AD-4E9C-97C8-820AEEE03512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4064eaad-8b5e-4223-ad11-3e2400a9f024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7C82EBD-9914-492D-8EC1-E390B365E94A}"/>
</file>

<file path=customXml/itemProps4.xml><?xml version="1.0" encoding="utf-8"?>
<ds:datastoreItem xmlns:ds="http://schemas.openxmlformats.org/officeDocument/2006/customXml" ds:itemID="{257D712B-937E-4357-BF6D-1621919D38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64eaad-8b5e-4223-ad11-3e2400a9f0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2417</Words>
  <Application>Microsoft Macintosh PowerPoint</Application>
  <PresentationFormat>Widescreen</PresentationFormat>
  <Paragraphs>411</Paragraphs>
  <Slides>25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3" baseType="lpstr">
      <vt:lpstr>Agency FB</vt:lpstr>
      <vt:lpstr>Arial</vt:lpstr>
      <vt:lpstr>Calibri</vt:lpstr>
      <vt:lpstr>Calibri Light</vt:lpstr>
      <vt:lpstr>Courier New</vt:lpstr>
      <vt:lpstr>Segoe UI Light</vt:lpstr>
      <vt:lpstr>Wingdings</vt:lpstr>
      <vt:lpstr>Tema di Office</vt:lpstr>
      <vt:lpstr>Presentazione standard di PowerPoint</vt:lpstr>
      <vt:lpstr>MEMBRI DEL GRUPPO BISCOTTI</vt:lpstr>
      <vt:lpstr>PRESENTAZIONE DELL’IMPRESA</vt:lpstr>
      <vt:lpstr>PRESENTAZIONE DELL’IMPRESA</vt:lpstr>
      <vt:lpstr>PRESENTAZIONE DELL’IMPRESA</vt:lpstr>
      <vt:lpstr>PRESENTAZIONE DELL’IMPRESA</vt:lpstr>
      <vt:lpstr>PRESENTAZIONE DELL’IMPRESA</vt:lpstr>
      <vt:lpstr>PRESENTAZIONE DELL’IMPRESA</vt:lpstr>
      <vt:lpstr>Presentazione standard di PowerPoint</vt:lpstr>
      <vt:lpstr>Presentazione standard di PowerPoint</vt:lpstr>
      <vt:lpstr>GOVERNANCE DELL’IMPRESA</vt:lpstr>
      <vt:lpstr>GOVERNANCE DELL’IMPRESA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revision>1</cp:revision>
  <dcterms:created xsi:type="dcterms:W3CDTF">2020-04-18T13:16:34Z</dcterms:created>
  <dcterms:modified xsi:type="dcterms:W3CDTF">2020-07-21T13:15:04Z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0x01010026D7CA22DAA89A49845835737E52291F</vt:lpwstr>
  </property>
  <property fmtid="{D5CDD505-2E9C-101B-9397-08002B2CF9AE}" pid="3" name="MediaServiceImageTags">
    <vt:lpwstr/>
  </property>
</Properties>
</file>